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Lst>
  <p:notesMasterIdLst>
    <p:notesMasterId r:id="rId25"/>
  </p:notesMasterIdLst>
  <p:handoutMasterIdLst>
    <p:handoutMasterId r:id="rId26"/>
  </p:handoutMasterIdLst>
  <p:sldIdLst>
    <p:sldId id="256" r:id="rId2"/>
    <p:sldId id="257" r:id="rId3"/>
    <p:sldId id="275" r:id="rId4"/>
    <p:sldId id="276" r:id="rId5"/>
    <p:sldId id="277" r:id="rId6"/>
    <p:sldId id="279" r:id="rId7"/>
    <p:sldId id="280" r:id="rId8"/>
    <p:sldId id="318" r:id="rId9"/>
    <p:sldId id="319" r:id="rId10"/>
    <p:sldId id="284" r:id="rId11"/>
    <p:sldId id="302" r:id="rId12"/>
    <p:sldId id="303" r:id="rId13"/>
    <p:sldId id="309" r:id="rId14"/>
    <p:sldId id="310" r:id="rId15"/>
    <p:sldId id="311" r:id="rId16"/>
    <p:sldId id="307" r:id="rId17"/>
    <p:sldId id="312" r:id="rId18"/>
    <p:sldId id="315" r:id="rId19"/>
    <p:sldId id="316" r:id="rId20"/>
    <p:sldId id="296" r:id="rId21"/>
    <p:sldId id="282" r:id="rId22"/>
    <p:sldId id="283" r:id="rId23"/>
    <p:sldId id="27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D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63"/>
    <p:restoredTop sz="86427"/>
  </p:normalViewPr>
  <p:slideViewPr>
    <p:cSldViewPr snapToGrid="0" snapToObjects="1">
      <p:cViewPr varScale="1">
        <p:scale>
          <a:sx n="80" d="100"/>
          <a:sy n="80" d="100"/>
        </p:scale>
        <p:origin x="504" y="192"/>
      </p:cViewPr>
      <p:guideLst/>
    </p:cSldViewPr>
  </p:slideViewPr>
  <p:outlineViewPr>
    <p:cViewPr>
      <p:scale>
        <a:sx n="33" d="100"/>
        <a:sy n="33" d="100"/>
      </p:scale>
      <p:origin x="0" y="-8256"/>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p:scale>
          <a:sx n="70" d="100"/>
          <a:sy n="70" d="100"/>
        </p:scale>
        <p:origin x="3112" y="-96"/>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0B71E2-EBB8-2746-A4B6-2FE796BCA3D1}" type="datetimeFigureOut">
              <a:rPr lang="en-US" smtClean="0"/>
              <a:t>9/23/19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5AAF96-8F2A-784D-9A2D-2002D8F53D60}" type="slidenum">
              <a:rPr lang="en-US" smtClean="0"/>
              <a:t>‹#›</a:t>
            </a:fld>
            <a:endParaRPr lang="en-US"/>
          </a:p>
        </p:txBody>
      </p:sp>
    </p:spTree>
    <p:extLst>
      <p:ext uri="{BB962C8B-B14F-4D97-AF65-F5344CB8AC3E}">
        <p14:creationId xmlns:p14="http://schemas.microsoft.com/office/powerpoint/2010/main" val="1431498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95C285-D122-B846-AC14-A91F8E22A8AF}" type="datetimeFigureOut">
              <a:rPr lang="en-US" smtClean="0"/>
              <a:t>9/23/19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4A8E1-215B-6C47-B658-C2336BDC057E}" type="slidenum">
              <a:rPr lang="en-US" smtClean="0"/>
              <a:t>‹#›</a:t>
            </a:fld>
            <a:endParaRPr lang="en-US"/>
          </a:p>
        </p:txBody>
      </p:sp>
    </p:spTree>
    <p:extLst>
      <p:ext uri="{BB962C8B-B14F-4D97-AF65-F5344CB8AC3E}">
        <p14:creationId xmlns:p14="http://schemas.microsoft.com/office/powerpoint/2010/main" val="1132465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4A8E1-215B-6C47-B658-C2336BDC057E}" type="slidenum">
              <a:rPr lang="en-US" smtClean="0"/>
              <a:t>1</a:t>
            </a:fld>
            <a:endParaRPr lang="en-US"/>
          </a:p>
        </p:txBody>
      </p:sp>
    </p:spTree>
    <p:extLst>
      <p:ext uri="{BB962C8B-B14F-4D97-AF65-F5344CB8AC3E}">
        <p14:creationId xmlns:p14="http://schemas.microsoft.com/office/powerpoint/2010/main" val="203120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4A8E1-215B-6C47-B658-C2336BDC057E}" type="slidenum">
              <a:rPr lang="en-US" smtClean="0"/>
              <a:t>10</a:t>
            </a:fld>
            <a:endParaRPr lang="en-US"/>
          </a:p>
        </p:txBody>
      </p:sp>
    </p:spTree>
    <p:extLst>
      <p:ext uri="{BB962C8B-B14F-4D97-AF65-F5344CB8AC3E}">
        <p14:creationId xmlns:p14="http://schemas.microsoft.com/office/powerpoint/2010/main" val="54830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4A8E1-215B-6C47-B658-C2336BDC057E}" type="slidenum">
              <a:rPr lang="en-US" smtClean="0"/>
              <a:t>11</a:t>
            </a:fld>
            <a:endParaRPr lang="en-US"/>
          </a:p>
        </p:txBody>
      </p:sp>
    </p:spTree>
    <p:extLst>
      <p:ext uri="{BB962C8B-B14F-4D97-AF65-F5344CB8AC3E}">
        <p14:creationId xmlns:p14="http://schemas.microsoft.com/office/powerpoint/2010/main" val="261712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4A8E1-215B-6C47-B658-C2336BDC057E}" type="slidenum">
              <a:rPr lang="en-US" smtClean="0"/>
              <a:t>12</a:t>
            </a:fld>
            <a:endParaRPr lang="en-US"/>
          </a:p>
        </p:txBody>
      </p:sp>
    </p:spTree>
    <p:extLst>
      <p:ext uri="{BB962C8B-B14F-4D97-AF65-F5344CB8AC3E}">
        <p14:creationId xmlns:p14="http://schemas.microsoft.com/office/powerpoint/2010/main" val="548150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4A8E1-215B-6C47-B658-C2336BDC057E}" type="slidenum">
              <a:rPr lang="en-US" smtClean="0"/>
              <a:t>13</a:t>
            </a:fld>
            <a:endParaRPr lang="en-US"/>
          </a:p>
        </p:txBody>
      </p:sp>
    </p:spTree>
    <p:extLst>
      <p:ext uri="{BB962C8B-B14F-4D97-AF65-F5344CB8AC3E}">
        <p14:creationId xmlns:p14="http://schemas.microsoft.com/office/powerpoint/2010/main" val="62154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4A8E1-215B-6C47-B658-C2336BDC057E}" type="slidenum">
              <a:rPr lang="en-US" smtClean="0"/>
              <a:t>14</a:t>
            </a:fld>
            <a:endParaRPr lang="en-US"/>
          </a:p>
        </p:txBody>
      </p:sp>
    </p:spTree>
    <p:extLst>
      <p:ext uri="{BB962C8B-B14F-4D97-AF65-F5344CB8AC3E}">
        <p14:creationId xmlns:p14="http://schemas.microsoft.com/office/powerpoint/2010/main" val="947141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4A8E1-215B-6C47-B658-C2336BDC057E}" type="slidenum">
              <a:rPr lang="en-US" smtClean="0"/>
              <a:t>15</a:t>
            </a:fld>
            <a:endParaRPr lang="en-US"/>
          </a:p>
        </p:txBody>
      </p:sp>
    </p:spTree>
    <p:extLst>
      <p:ext uri="{BB962C8B-B14F-4D97-AF65-F5344CB8AC3E}">
        <p14:creationId xmlns:p14="http://schemas.microsoft.com/office/powerpoint/2010/main" val="1459340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4A8E1-215B-6C47-B658-C2336BDC057E}" type="slidenum">
              <a:rPr lang="en-US" smtClean="0"/>
              <a:t>16</a:t>
            </a:fld>
            <a:endParaRPr lang="en-US"/>
          </a:p>
        </p:txBody>
      </p:sp>
    </p:spTree>
    <p:extLst>
      <p:ext uri="{BB962C8B-B14F-4D97-AF65-F5344CB8AC3E}">
        <p14:creationId xmlns:p14="http://schemas.microsoft.com/office/powerpoint/2010/main" val="718798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4A8E1-215B-6C47-B658-C2336BDC057E}" type="slidenum">
              <a:rPr lang="en-US" smtClean="0"/>
              <a:t>17</a:t>
            </a:fld>
            <a:endParaRPr lang="en-US"/>
          </a:p>
        </p:txBody>
      </p:sp>
    </p:spTree>
    <p:extLst>
      <p:ext uri="{BB962C8B-B14F-4D97-AF65-F5344CB8AC3E}">
        <p14:creationId xmlns:p14="http://schemas.microsoft.com/office/powerpoint/2010/main" val="1257749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4A8E1-215B-6C47-B658-C2336BDC057E}" type="slidenum">
              <a:rPr lang="en-US" smtClean="0"/>
              <a:t>18</a:t>
            </a:fld>
            <a:endParaRPr lang="en-US"/>
          </a:p>
        </p:txBody>
      </p:sp>
    </p:spTree>
    <p:extLst>
      <p:ext uri="{BB962C8B-B14F-4D97-AF65-F5344CB8AC3E}">
        <p14:creationId xmlns:p14="http://schemas.microsoft.com/office/powerpoint/2010/main" val="1309065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4A8E1-215B-6C47-B658-C2336BDC057E}" type="slidenum">
              <a:rPr lang="en-US" smtClean="0"/>
              <a:t>19</a:t>
            </a:fld>
            <a:endParaRPr lang="en-US"/>
          </a:p>
        </p:txBody>
      </p:sp>
    </p:spTree>
    <p:extLst>
      <p:ext uri="{BB962C8B-B14F-4D97-AF65-F5344CB8AC3E}">
        <p14:creationId xmlns:p14="http://schemas.microsoft.com/office/powerpoint/2010/main" val="943349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4A8E1-215B-6C47-B658-C2336BDC057E}" type="slidenum">
              <a:rPr lang="en-US" smtClean="0"/>
              <a:t>2</a:t>
            </a:fld>
            <a:endParaRPr lang="en-US"/>
          </a:p>
        </p:txBody>
      </p:sp>
    </p:spTree>
    <p:extLst>
      <p:ext uri="{BB962C8B-B14F-4D97-AF65-F5344CB8AC3E}">
        <p14:creationId xmlns:p14="http://schemas.microsoft.com/office/powerpoint/2010/main" val="1586614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4A8E1-215B-6C47-B658-C2336BDC057E}" type="slidenum">
              <a:rPr lang="en-US" smtClean="0"/>
              <a:t>20</a:t>
            </a:fld>
            <a:endParaRPr lang="en-US"/>
          </a:p>
        </p:txBody>
      </p:sp>
    </p:spTree>
    <p:extLst>
      <p:ext uri="{BB962C8B-B14F-4D97-AF65-F5344CB8AC3E}">
        <p14:creationId xmlns:p14="http://schemas.microsoft.com/office/powerpoint/2010/main" val="6037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4A8E1-215B-6C47-B658-C2336BDC057E}" type="slidenum">
              <a:rPr lang="en-US" smtClean="0"/>
              <a:t>21</a:t>
            </a:fld>
            <a:endParaRPr lang="en-US"/>
          </a:p>
        </p:txBody>
      </p:sp>
    </p:spTree>
    <p:extLst>
      <p:ext uri="{BB962C8B-B14F-4D97-AF65-F5344CB8AC3E}">
        <p14:creationId xmlns:p14="http://schemas.microsoft.com/office/powerpoint/2010/main" val="5329175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4A8E1-215B-6C47-B658-C2336BDC057E}" type="slidenum">
              <a:rPr lang="en-US" smtClean="0"/>
              <a:t>22</a:t>
            </a:fld>
            <a:endParaRPr lang="en-US"/>
          </a:p>
        </p:txBody>
      </p:sp>
    </p:spTree>
    <p:extLst>
      <p:ext uri="{BB962C8B-B14F-4D97-AF65-F5344CB8AC3E}">
        <p14:creationId xmlns:p14="http://schemas.microsoft.com/office/powerpoint/2010/main" val="1737950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4A8E1-215B-6C47-B658-C2336BDC057E}" type="slidenum">
              <a:rPr lang="en-US" smtClean="0"/>
              <a:t>23</a:t>
            </a:fld>
            <a:endParaRPr lang="en-US"/>
          </a:p>
        </p:txBody>
      </p:sp>
    </p:spTree>
    <p:extLst>
      <p:ext uri="{BB962C8B-B14F-4D97-AF65-F5344CB8AC3E}">
        <p14:creationId xmlns:p14="http://schemas.microsoft.com/office/powerpoint/2010/main" val="1811491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4A8E1-215B-6C47-B658-C2336BDC057E}" type="slidenum">
              <a:rPr lang="en-US" smtClean="0"/>
              <a:t>3</a:t>
            </a:fld>
            <a:endParaRPr lang="en-US"/>
          </a:p>
        </p:txBody>
      </p:sp>
    </p:spTree>
    <p:extLst>
      <p:ext uri="{BB962C8B-B14F-4D97-AF65-F5344CB8AC3E}">
        <p14:creationId xmlns:p14="http://schemas.microsoft.com/office/powerpoint/2010/main" val="917557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4A8E1-215B-6C47-B658-C2336BDC057E}" type="slidenum">
              <a:rPr lang="en-US" smtClean="0"/>
              <a:t>4</a:t>
            </a:fld>
            <a:endParaRPr lang="en-US"/>
          </a:p>
        </p:txBody>
      </p:sp>
    </p:spTree>
    <p:extLst>
      <p:ext uri="{BB962C8B-B14F-4D97-AF65-F5344CB8AC3E}">
        <p14:creationId xmlns:p14="http://schemas.microsoft.com/office/powerpoint/2010/main" val="307337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4A8E1-215B-6C47-B658-C2336BDC057E}" type="slidenum">
              <a:rPr lang="en-US" smtClean="0"/>
              <a:t>5</a:t>
            </a:fld>
            <a:endParaRPr lang="en-US"/>
          </a:p>
        </p:txBody>
      </p:sp>
    </p:spTree>
    <p:extLst>
      <p:ext uri="{BB962C8B-B14F-4D97-AF65-F5344CB8AC3E}">
        <p14:creationId xmlns:p14="http://schemas.microsoft.com/office/powerpoint/2010/main" val="724367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4A8E1-215B-6C47-B658-C2336BDC057E}" type="slidenum">
              <a:rPr lang="en-US" smtClean="0"/>
              <a:t>6</a:t>
            </a:fld>
            <a:endParaRPr lang="en-US"/>
          </a:p>
        </p:txBody>
      </p:sp>
    </p:spTree>
    <p:extLst>
      <p:ext uri="{BB962C8B-B14F-4D97-AF65-F5344CB8AC3E}">
        <p14:creationId xmlns:p14="http://schemas.microsoft.com/office/powerpoint/2010/main" val="367424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4A8E1-215B-6C47-B658-C2336BDC057E}" type="slidenum">
              <a:rPr lang="en-US" smtClean="0"/>
              <a:t>7</a:t>
            </a:fld>
            <a:endParaRPr lang="en-US"/>
          </a:p>
        </p:txBody>
      </p:sp>
    </p:spTree>
    <p:extLst>
      <p:ext uri="{BB962C8B-B14F-4D97-AF65-F5344CB8AC3E}">
        <p14:creationId xmlns:p14="http://schemas.microsoft.com/office/powerpoint/2010/main" val="1293834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4A8E1-215B-6C47-B658-C2336BDC057E}" type="slidenum">
              <a:rPr lang="en-US" smtClean="0"/>
              <a:t>8</a:t>
            </a:fld>
            <a:endParaRPr lang="en-US"/>
          </a:p>
        </p:txBody>
      </p:sp>
    </p:spTree>
    <p:extLst>
      <p:ext uri="{BB962C8B-B14F-4D97-AF65-F5344CB8AC3E}">
        <p14:creationId xmlns:p14="http://schemas.microsoft.com/office/powerpoint/2010/main" val="3696243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4A8E1-215B-6C47-B658-C2336BDC057E}" type="slidenum">
              <a:rPr lang="en-US" smtClean="0"/>
              <a:t>9</a:t>
            </a:fld>
            <a:endParaRPr lang="en-US"/>
          </a:p>
        </p:txBody>
      </p:sp>
    </p:spTree>
    <p:extLst>
      <p:ext uri="{BB962C8B-B14F-4D97-AF65-F5344CB8AC3E}">
        <p14:creationId xmlns:p14="http://schemas.microsoft.com/office/powerpoint/2010/main" val="4121781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10/02/18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10/02/18</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10/02/18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10/02/18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10/02/18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smtClean="0"/>
              <a:t>10/02/18</a:t>
            </a:r>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smtClean="0"/>
              <a:t>10/02/18</a:t>
            </a:r>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10/02/18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10/02/18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r>
              <a:rPr lang="en-US" smtClean="0"/>
              <a:t>10/02/18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10/02/18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10/02/18</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10/02/18</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r>
              <a:rPr lang="en-US" smtClean="0"/>
              <a:t>10/02/18</a:t>
            </a:r>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smtClean="0"/>
              <a:t>10/02/18</a:t>
            </a:r>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r>
              <a:rPr lang="en-US" smtClean="0"/>
              <a:t>10/02/18</a:t>
            </a:r>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10/02/18</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9">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0">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1">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 name="Title Placeholder 1"/>
          <p:cNvSpPr>
            <a:spLocks noGrp="1"/>
          </p:cNvSpPr>
          <p:nvPr>
            <p:ph type="title"/>
          </p:nvPr>
        </p:nvSpPr>
        <p:spPr>
          <a:xfrm>
            <a:off x="633111" y="452718"/>
            <a:ext cx="10925779"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33111" y="2052918"/>
            <a:ext cx="10925779" cy="419548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33111" y="6400818"/>
            <a:ext cx="949733"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r>
              <a:rPr lang="en-US" smtClean="0"/>
              <a:t>10/02/18</a:t>
            </a:r>
            <a:endParaRPr lang="en-US" dirty="0"/>
          </a:p>
        </p:txBody>
      </p:sp>
      <p:sp>
        <p:nvSpPr>
          <p:cNvPr id="5" name="Footer Placeholder 4"/>
          <p:cNvSpPr>
            <a:spLocks noGrp="1"/>
          </p:cNvSpPr>
          <p:nvPr>
            <p:ph type="ftr" sz="quarter" idx="3"/>
          </p:nvPr>
        </p:nvSpPr>
        <p:spPr>
          <a:xfrm>
            <a:off x="8147523" y="6400818"/>
            <a:ext cx="3411367" cy="304799"/>
          </a:xfrm>
          <a:prstGeom prst="rect">
            <a:avLst/>
          </a:prstGeom>
        </p:spPr>
        <p:txBody>
          <a:bodyPr vert="horz" lIns="91440" tIns="45720" rIns="91440" bIns="45720" rtlCol="0" anchor="t"/>
          <a:lstStyle>
            <a:lvl1pPr algn="r">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5676901" y="6400818"/>
            <a:ext cx="838199" cy="404864"/>
          </a:xfrm>
          <a:prstGeom prst="rect">
            <a:avLst/>
          </a:prstGeom>
        </p:spPr>
        <p:txBody>
          <a:bodyPr vert="horz" lIns="91440" tIns="45720" rIns="91440" bIns="45720" rtlCol="0" anchor="t"/>
          <a:lstStyle>
            <a:lvl1pPr algn="ctr">
              <a:defRPr sz="1100" b="0" i="0">
                <a:solidFill>
                  <a:schemeClr val="tx1">
                    <a:tint val="75000"/>
                  </a:schemeClr>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133191340"/>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DEA7B-1F4A-D345-83B8-0ACA13BECFE6}"/>
              </a:ext>
            </a:extLst>
          </p:cNvPr>
          <p:cNvSpPr>
            <a:spLocks noGrp="1"/>
          </p:cNvSpPr>
          <p:nvPr>
            <p:ph type="ctrTitle"/>
          </p:nvPr>
        </p:nvSpPr>
        <p:spPr>
          <a:xfrm>
            <a:off x="1154955" y="1447800"/>
            <a:ext cx="10319650" cy="3329581"/>
          </a:xfrm>
        </p:spPr>
        <p:txBody>
          <a:bodyPr/>
          <a:lstStyle/>
          <a:p>
            <a:pPr algn="ctr"/>
            <a:r>
              <a:rPr lang="en-US" dirty="0">
                <a:latin typeface="Cooper Black" panose="0208090404030B020404" pitchFamily="18" charset="77"/>
              </a:rPr>
              <a:t>How To Speak IB</a:t>
            </a:r>
          </a:p>
        </p:txBody>
      </p:sp>
      <p:sp>
        <p:nvSpPr>
          <p:cNvPr id="3" name="Subtitle 2">
            <a:extLst>
              <a:ext uri="{FF2B5EF4-FFF2-40B4-BE49-F238E27FC236}">
                <a16:creationId xmlns:a16="http://schemas.microsoft.com/office/drawing/2014/main" xmlns="" id="{385695C8-05E3-A04A-871A-4DD11A8371C7}"/>
              </a:ext>
            </a:extLst>
          </p:cNvPr>
          <p:cNvSpPr>
            <a:spLocks noGrp="1"/>
          </p:cNvSpPr>
          <p:nvPr>
            <p:ph type="subTitle" idx="1"/>
          </p:nvPr>
        </p:nvSpPr>
        <p:spPr>
          <a:xfrm>
            <a:off x="78060" y="4777380"/>
            <a:ext cx="12113940" cy="1768386"/>
          </a:xfrm>
        </p:spPr>
        <p:txBody>
          <a:bodyPr>
            <a:normAutofit/>
          </a:bodyPr>
          <a:lstStyle/>
          <a:p>
            <a:pPr algn="ctr"/>
            <a:r>
              <a:rPr lang="en-US" dirty="0"/>
              <a:t>Presented by the Desert Mountain International Baccalaureate parent Association </a:t>
            </a:r>
            <a:endParaRPr lang="en-US" sz="6000" dirty="0"/>
          </a:p>
          <a:p>
            <a:pPr algn="ctr"/>
            <a:r>
              <a:rPr lang="en-US" sz="6000" dirty="0"/>
              <a:t>DM IBPA</a:t>
            </a:r>
          </a:p>
        </p:txBody>
      </p:sp>
      <p:pic>
        <p:nvPicPr>
          <p:cNvPr id="5" name="Picture 4">
            <a:extLst>
              <a:ext uri="{FF2B5EF4-FFF2-40B4-BE49-F238E27FC236}">
                <a16:creationId xmlns:a16="http://schemas.microsoft.com/office/drawing/2014/main" xmlns="" id="{C5426CDD-6969-9643-BE5F-5A73B46401A2}"/>
              </a:ext>
            </a:extLst>
          </p:cNvPr>
          <p:cNvPicPr>
            <a:picLocks noChangeAspect="1"/>
          </p:cNvPicPr>
          <p:nvPr/>
        </p:nvPicPr>
        <p:blipFill>
          <a:blip r:embed="rId3"/>
          <a:stretch>
            <a:fillRect/>
          </a:stretch>
        </p:blipFill>
        <p:spPr>
          <a:xfrm>
            <a:off x="3773403" y="208144"/>
            <a:ext cx="5082753" cy="3419139"/>
          </a:xfrm>
          <a:prstGeom prst="rect">
            <a:avLst/>
          </a:prstGeom>
        </p:spPr>
      </p:pic>
      <p:sp>
        <p:nvSpPr>
          <p:cNvPr id="6" name="TextBox 5">
            <a:extLst>
              <a:ext uri="{FF2B5EF4-FFF2-40B4-BE49-F238E27FC236}">
                <a16:creationId xmlns:a16="http://schemas.microsoft.com/office/drawing/2014/main" xmlns="" id="{0657C825-30A6-ED48-AEF3-76167E9FEEF8}"/>
              </a:ext>
            </a:extLst>
          </p:cNvPr>
          <p:cNvSpPr txBox="1"/>
          <p:nvPr/>
        </p:nvSpPr>
        <p:spPr>
          <a:xfrm>
            <a:off x="281600" y="6522051"/>
            <a:ext cx="11341771" cy="215444"/>
          </a:xfrm>
          <a:prstGeom prst="rect">
            <a:avLst/>
          </a:prstGeom>
          <a:noFill/>
        </p:spPr>
        <p:txBody>
          <a:bodyPr wrap="square" rtlCol="0">
            <a:spAutoFit/>
          </a:bodyPr>
          <a:lstStyle/>
          <a:p>
            <a:r>
              <a:rPr lang="en-US" sz="800" dirty="0" smtClean="0"/>
              <a:t>Source: </a:t>
            </a:r>
            <a:r>
              <a:rPr lang="en-US" sz="800" dirty="0" err="1" smtClean="0"/>
              <a:t>ibo.org</a:t>
            </a:r>
            <a:r>
              <a:rPr lang="en-US" sz="800" dirty="0" smtClean="0"/>
              <a:t> , unless otherwise cited.</a:t>
            </a:r>
            <a:endParaRPr lang="en-US" sz="800" dirty="0"/>
          </a:p>
        </p:txBody>
      </p:sp>
      <p:sp>
        <p:nvSpPr>
          <p:cNvPr id="4" name="Date Placeholder 3"/>
          <p:cNvSpPr>
            <a:spLocks noGrp="1"/>
          </p:cNvSpPr>
          <p:nvPr>
            <p:ph type="dt" sz="half" idx="10"/>
          </p:nvPr>
        </p:nvSpPr>
        <p:spPr/>
        <p:txBody>
          <a:bodyPr/>
          <a:lstStyle/>
          <a:p>
            <a:r>
              <a:rPr lang="en-US" smtClean="0"/>
              <a:t>10/02/18</a:t>
            </a:r>
            <a:endParaRPr lang="en-US" dirty="0"/>
          </a:p>
        </p:txBody>
      </p:sp>
    </p:spTree>
    <p:extLst>
      <p:ext uri="{BB962C8B-B14F-4D97-AF65-F5344CB8AC3E}">
        <p14:creationId xmlns:p14="http://schemas.microsoft.com/office/powerpoint/2010/main" val="3916280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69DD45-DBAD-734D-9C89-7410F5F07585}"/>
              </a:ext>
            </a:extLst>
          </p:cNvPr>
          <p:cNvSpPr>
            <a:spLocks noGrp="1"/>
          </p:cNvSpPr>
          <p:nvPr>
            <p:ph type="title"/>
          </p:nvPr>
        </p:nvSpPr>
        <p:spPr>
          <a:xfrm>
            <a:off x="467798" y="371835"/>
            <a:ext cx="7187990" cy="740462"/>
          </a:xfrm>
        </p:spPr>
        <p:txBody>
          <a:bodyPr/>
          <a:lstStyle/>
          <a:p>
            <a:r>
              <a:rPr lang="en-US" dirty="0" smtClean="0">
                <a:latin typeface="Cooper Black" panose="0208090404030B020404" pitchFamily="18" charset="77"/>
              </a:rPr>
              <a:t>What </a:t>
            </a:r>
            <a:r>
              <a:rPr lang="en-US" dirty="0">
                <a:latin typeface="Cooper Black" panose="0208090404030B020404" pitchFamily="18" charset="77"/>
              </a:rPr>
              <a:t>is </a:t>
            </a:r>
            <a:r>
              <a:rPr lang="en-US" dirty="0" smtClean="0">
                <a:latin typeface="Cooper Black" panose="0208090404030B020404" pitchFamily="18" charset="77"/>
              </a:rPr>
              <a:t>IB DP?</a:t>
            </a:r>
            <a:endParaRPr lang="en-US" dirty="0">
              <a:latin typeface="Cooper Black" panose="0208090404030B020404" pitchFamily="18" charset="77"/>
            </a:endParaRPr>
          </a:p>
        </p:txBody>
      </p:sp>
      <p:pic>
        <p:nvPicPr>
          <p:cNvPr id="9" name="Content Placeholder 4">
            <a:extLst>
              <a:ext uri="{FF2B5EF4-FFF2-40B4-BE49-F238E27FC236}">
                <a16:creationId xmlns:a16="http://schemas.microsoft.com/office/drawing/2014/main" xmlns="" id="{C9DA6C29-E95B-7748-8069-80AB19CFDA0C}"/>
              </a:ext>
            </a:extLst>
          </p:cNvPr>
          <p:cNvPicPr>
            <a:picLocks noChangeAspect="1"/>
          </p:cNvPicPr>
          <p:nvPr/>
        </p:nvPicPr>
        <p:blipFill>
          <a:blip r:embed="rId3"/>
          <a:stretch>
            <a:fillRect/>
          </a:stretch>
        </p:blipFill>
        <p:spPr>
          <a:xfrm>
            <a:off x="7523748" y="322452"/>
            <a:ext cx="4138863" cy="1241659"/>
          </a:xfrm>
          <a:prstGeom prst="rect">
            <a:avLst/>
          </a:prstGeom>
        </p:spPr>
      </p:pic>
      <p:sp>
        <p:nvSpPr>
          <p:cNvPr id="11" name="TextBox 10">
            <a:extLst>
              <a:ext uri="{FF2B5EF4-FFF2-40B4-BE49-F238E27FC236}">
                <a16:creationId xmlns:a16="http://schemas.microsoft.com/office/drawing/2014/main" xmlns="" id="{6F2D6602-12B7-9C42-B497-8F51347CF8D3}"/>
              </a:ext>
            </a:extLst>
          </p:cNvPr>
          <p:cNvSpPr txBox="1"/>
          <p:nvPr/>
        </p:nvSpPr>
        <p:spPr>
          <a:xfrm>
            <a:off x="753974" y="2598818"/>
            <a:ext cx="4219080" cy="1415772"/>
          </a:xfrm>
          <a:prstGeom prst="rect">
            <a:avLst/>
          </a:prstGeom>
          <a:noFill/>
        </p:spPr>
        <p:txBody>
          <a:bodyPr wrap="square" rtlCol="0">
            <a:spAutoFit/>
          </a:bodyPr>
          <a:lstStyle/>
          <a:p>
            <a:r>
              <a:rPr lang="en-US" sz="2800" b="1" u="sng" dirty="0" smtClean="0"/>
              <a:t>THE DP CURRICULUM</a:t>
            </a:r>
          </a:p>
          <a:p>
            <a:endParaRPr lang="en-US" b="1" dirty="0" smtClean="0"/>
          </a:p>
          <a:p>
            <a:pPr marL="285750" indent="-285750">
              <a:buFont typeface="Arial" charset="0"/>
              <a:buChar char="•"/>
            </a:pPr>
            <a:r>
              <a:rPr lang="en-US" sz="2000" b="1" dirty="0" smtClean="0"/>
              <a:t>Six Subject Groups</a:t>
            </a:r>
          </a:p>
          <a:p>
            <a:pPr marL="285750" indent="-285750">
              <a:buFont typeface="Arial" charset="0"/>
              <a:buChar char="•"/>
            </a:pPr>
            <a:endParaRPr lang="en-US" sz="2000" b="1" dirty="0"/>
          </a:p>
        </p:txBody>
      </p:sp>
      <p:sp>
        <p:nvSpPr>
          <p:cNvPr id="13" name="TextBox 12">
            <a:extLst>
              <a:ext uri="{FF2B5EF4-FFF2-40B4-BE49-F238E27FC236}">
                <a16:creationId xmlns:a16="http://schemas.microsoft.com/office/drawing/2014/main" xmlns="" id="{6F2D6602-12B7-9C42-B497-8F51347CF8D3}"/>
              </a:ext>
            </a:extLst>
          </p:cNvPr>
          <p:cNvSpPr txBox="1"/>
          <p:nvPr/>
        </p:nvSpPr>
        <p:spPr>
          <a:xfrm>
            <a:off x="5927558" y="3335085"/>
            <a:ext cx="4724403" cy="1938992"/>
          </a:xfrm>
          <a:prstGeom prst="rect">
            <a:avLst/>
          </a:prstGeom>
          <a:noFill/>
        </p:spPr>
        <p:txBody>
          <a:bodyPr wrap="square" rtlCol="0">
            <a:spAutoFit/>
          </a:bodyPr>
          <a:lstStyle/>
          <a:p>
            <a:pPr marL="342900" indent="-342900">
              <a:buFont typeface="Arial" charset="0"/>
              <a:buChar char="•"/>
            </a:pPr>
            <a:r>
              <a:rPr lang="en-US" sz="2000" dirty="0" smtClean="0"/>
              <a:t>Studies in language and literature</a:t>
            </a:r>
          </a:p>
          <a:p>
            <a:pPr marL="342900" indent="-342900">
              <a:buFont typeface="Arial" charset="0"/>
              <a:buChar char="•"/>
            </a:pPr>
            <a:r>
              <a:rPr lang="en-US" sz="2000" dirty="0" smtClean="0"/>
              <a:t>Language acquisition</a:t>
            </a:r>
          </a:p>
          <a:p>
            <a:pPr marL="342900" indent="-342900">
              <a:buFont typeface="Arial" charset="0"/>
              <a:buChar char="•"/>
            </a:pPr>
            <a:r>
              <a:rPr lang="en-US" sz="2000" dirty="0" smtClean="0"/>
              <a:t>Individuals and societies</a:t>
            </a:r>
          </a:p>
          <a:p>
            <a:pPr marL="342900" indent="-342900">
              <a:buFont typeface="Arial" charset="0"/>
              <a:buChar char="•"/>
            </a:pPr>
            <a:r>
              <a:rPr lang="en-US" sz="2000" dirty="0" smtClean="0"/>
              <a:t>Sciences</a:t>
            </a:r>
          </a:p>
          <a:p>
            <a:pPr marL="342900" indent="-342900">
              <a:buFont typeface="Arial" charset="0"/>
              <a:buChar char="•"/>
            </a:pPr>
            <a:r>
              <a:rPr lang="en-US" sz="2000" dirty="0" smtClean="0"/>
              <a:t>Mathematics</a:t>
            </a:r>
          </a:p>
          <a:p>
            <a:pPr marL="342900" indent="-342900">
              <a:buFont typeface="Arial" charset="0"/>
              <a:buChar char="•"/>
            </a:pPr>
            <a:r>
              <a:rPr lang="en-US" sz="2000" dirty="0" smtClean="0"/>
              <a:t>The arts</a:t>
            </a:r>
            <a:endParaRPr lang="en-US" sz="2000" dirty="0"/>
          </a:p>
        </p:txBody>
      </p:sp>
      <p:sp>
        <p:nvSpPr>
          <p:cNvPr id="3" name="Right Arrow 2"/>
          <p:cNvSpPr/>
          <p:nvPr/>
        </p:nvSpPr>
        <p:spPr>
          <a:xfrm>
            <a:off x="3737811" y="3232884"/>
            <a:ext cx="2069431" cy="595134"/>
          </a:xfrm>
          <a:prstGeom prst="rightArrow">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6F2D6602-12B7-9C42-B497-8F51347CF8D3}"/>
              </a:ext>
            </a:extLst>
          </p:cNvPr>
          <p:cNvSpPr txBox="1"/>
          <p:nvPr/>
        </p:nvSpPr>
        <p:spPr>
          <a:xfrm>
            <a:off x="5927558" y="5837651"/>
            <a:ext cx="5710989" cy="400110"/>
          </a:xfrm>
          <a:prstGeom prst="rect">
            <a:avLst/>
          </a:prstGeom>
          <a:noFill/>
        </p:spPr>
        <p:txBody>
          <a:bodyPr wrap="square" rtlCol="0">
            <a:spAutoFit/>
          </a:bodyPr>
          <a:lstStyle/>
          <a:p>
            <a:r>
              <a:rPr lang="en-US" sz="2000" dirty="0" smtClean="0"/>
              <a:t>The subject maybe offered as </a:t>
            </a:r>
            <a:r>
              <a:rPr lang="en-US" sz="2000" b="1" dirty="0" smtClean="0"/>
              <a:t>SL</a:t>
            </a:r>
            <a:r>
              <a:rPr lang="en-US" sz="2000" dirty="0" smtClean="0"/>
              <a:t> or </a:t>
            </a:r>
            <a:r>
              <a:rPr lang="en-US" sz="2000" b="1" dirty="0" smtClean="0"/>
              <a:t>HL </a:t>
            </a:r>
            <a:r>
              <a:rPr lang="en-US" sz="2000" dirty="0" smtClean="0"/>
              <a:t>class</a:t>
            </a:r>
          </a:p>
        </p:txBody>
      </p:sp>
      <p:sp>
        <p:nvSpPr>
          <p:cNvPr id="17" name="TextBox 16">
            <a:extLst>
              <a:ext uri="{FF2B5EF4-FFF2-40B4-BE49-F238E27FC236}">
                <a16:creationId xmlns:a16="http://schemas.microsoft.com/office/drawing/2014/main" xmlns="" id="{0657C825-30A6-ED48-AEF3-76167E9FEEF8}"/>
              </a:ext>
            </a:extLst>
          </p:cNvPr>
          <p:cNvSpPr txBox="1"/>
          <p:nvPr/>
        </p:nvSpPr>
        <p:spPr>
          <a:xfrm>
            <a:off x="467798" y="1123476"/>
            <a:ext cx="6914149" cy="1015663"/>
          </a:xfrm>
          <a:prstGeom prst="rect">
            <a:avLst/>
          </a:prstGeom>
          <a:noFill/>
        </p:spPr>
        <p:txBody>
          <a:bodyPr wrap="square" rtlCol="0">
            <a:spAutoFit/>
          </a:bodyPr>
          <a:lstStyle/>
          <a:p>
            <a:r>
              <a:rPr lang="en-US" sz="2000" dirty="0"/>
              <a:t>The Diploma </a:t>
            </a:r>
            <a:r>
              <a:rPr lang="en-US" sz="2000" dirty="0" err="1"/>
              <a:t>Programme</a:t>
            </a:r>
            <a:r>
              <a:rPr lang="en-US" sz="2000" dirty="0"/>
              <a:t> (DP) is open to any student aged 16 to 19, at schools that have been authorized to implement the </a:t>
            </a:r>
            <a:r>
              <a:rPr lang="en-US" sz="2000" dirty="0" err="1"/>
              <a:t>programme</a:t>
            </a:r>
            <a:r>
              <a:rPr lang="en-US" sz="2000" dirty="0" smtClean="0"/>
              <a:t>.</a:t>
            </a:r>
            <a:endParaRPr lang="en-US" sz="2000" dirty="0"/>
          </a:p>
        </p:txBody>
      </p:sp>
      <p:sp>
        <p:nvSpPr>
          <p:cNvPr id="18" name="TextBox 17">
            <a:extLst>
              <a:ext uri="{FF2B5EF4-FFF2-40B4-BE49-F238E27FC236}">
                <a16:creationId xmlns:a16="http://schemas.microsoft.com/office/drawing/2014/main" xmlns="" id="{6F2D6602-12B7-9C42-B497-8F51347CF8D3}"/>
              </a:ext>
            </a:extLst>
          </p:cNvPr>
          <p:cNvSpPr txBox="1"/>
          <p:nvPr/>
        </p:nvSpPr>
        <p:spPr>
          <a:xfrm>
            <a:off x="6392776" y="2598818"/>
            <a:ext cx="4724403" cy="800219"/>
          </a:xfrm>
          <a:prstGeom prst="rect">
            <a:avLst/>
          </a:prstGeom>
          <a:noFill/>
        </p:spPr>
        <p:txBody>
          <a:bodyPr wrap="square" rtlCol="0">
            <a:spAutoFit/>
          </a:bodyPr>
          <a:lstStyle/>
          <a:p>
            <a:r>
              <a:rPr lang="en-US" sz="2800" b="1" u="sng" dirty="0" smtClean="0"/>
              <a:t>ASSESSMENT &amp; EXAMS</a:t>
            </a:r>
          </a:p>
          <a:p>
            <a:endParaRPr lang="en-US" b="1" u="sng" dirty="0"/>
          </a:p>
        </p:txBody>
      </p:sp>
      <p:sp>
        <p:nvSpPr>
          <p:cNvPr id="4" name="Date Placeholder 3"/>
          <p:cNvSpPr>
            <a:spLocks noGrp="1"/>
          </p:cNvSpPr>
          <p:nvPr>
            <p:ph type="dt" sz="half" idx="10"/>
          </p:nvPr>
        </p:nvSpPr>
        <p:spPr/>
        <p:txBody>
          <a:bodyPr/>
          <a:lstStyle/>
          <a:p>
            <a:r>
              <a:rPr lang="en-US" smtClean="0"/>
              <a:t>10/02/18</a:t>
            </a:r>
            <a:endParaRPr lang="en-US" dirty="0"/>
          </a:p>
        </p:txBody>
      </p:sp>
    </p:spTree>
    <p:extLst>
      <p:ext uri="{BB962C8B-B14F-4D97-AF65-F5344CB8AC3E}">
        <p14:creationId xmlns:p14="http://schemas.microsoft.com/office/powerpoint/2010/main" val="83301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animEffect transition="in" filter="fade">
                                      <p:cBhvr>
                                        <p:cTn id="11" dur="500"/>
                                        <p:tgtEl>
                                          <p:spTgt spid="11">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500"/>
                                        <p:tgtEl>
                                          <p:spTgt spid="13">
                                            <p:txEl>
                                              <p:pRg st="0" end="0"/>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Effect transition="in" filter="fade">
                                      <p:cBhvr>
                                        <p:cTn id="23" dur="500"/>
                                        <p:tgtEl>
                                          <p:spTgt spid="13">
                                            <p:txEl>
                                              <p:pRg st="1" end="1"/>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500"/>
                                        <p:tgtEl>
                                          <p:spTgt spid="13">
                                            <p:txEl>
                                              <p:pRg st="2" end="2"/>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fade">
                                      <p:cBhvr>
                                        <p:cTn id="31" dur="500"/>
                                        <p:tgtEl>
                                          <p:spTgt spid="13">
                                            <p:txEl>
                                              <p:pRg st="3" end="3"/>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500"/>
                                        <p:tgtEl>
                                          <p:spTgt spid="13">
                                            <p:txEl>
                                              <p:pRg st="4" end="4"/>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500"/>
                                        <p:tgtEl>
                                          <p:spTgt spid="13">
                                            <p:txEl>
                                              <p:pRg st="5" end="5"/>
                                            </p:txEl>
                                          </p:spTgt>
                                        </p:tgtEl>
                                      </p:cBhvr>
                                    </p:animEffect>
                                  </p:childTnLst>
                                </p:cTn>
                              </p:par>
                            </p:childTnLst>
                          </p:cTn>
                        </p:par>
                        <p:par>
                          <p:cTn id="40" fill="hold">
                            <p:stCondLst>
                              <p:cond delay="4500"/>
                            </p:stCondLst>
                            <p:childTnLst>
                              <p:par>
                                <p:cTn id="41" presetID="42"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69DD45-DBAD-734D-9C89-7410F5F07585}"/>
              </a:ext>
            </a:extLst>
          </p:cNvPr>
          <p:cNvSpPr>
            <a:spLocks noGrp="1"/>
          </p:cNvSpPr>
          <p:nvPr>
            <p:ph type="title"/>
          </p:nvPr>
        </p:nvSpPr>
        <p:spPr>
          <a:xfrm>
            <a:off x="467800" y="367709"/>
            <a:ext cx="8251660" cy="740462"/>
          </a:xfrm>
        </p:spPr>
        <p:txBody>
          <a:bodyPr/>
          <a:lstStyle/>
          <a:p>
            <a:r>
              <a:rPr lang="en-US" dirty="0" smtClean="0">
                <a:latin typeface="Cooper Black" panose="0208090404030B020404" pitchFamily="18" charset="77"/>
              </a:rPr>
              <a:t>What are SL / HL classes?</a:t>
            </a:r>
            <a:endParaRPr lang="en-US" dirty="0">
              <a:latin typeface="Cooper Black" panose="0208090404030B020404" pitchFamily="18" charset="77"/>
            </a:endParaRPr>
          </a:p>
        </p:txBody>
      </p:sp>
      <p:sp>
        <p:nvSpPr>
          <p:cNvPr id="8" name="TextBox 7">
            <a:extLst>
              <a:ext uri="{FF2B5EF4-FFF2-40B4-BE49-F238E27FC236}">
                <a16:creationId xmlns:a16="http://schemas.microsoft.com/office/drawing/2014/main" xmlns="" id="{E8BE40AF-23BA-2B4A-B4CA-BDAE5C137268}"/>
              </a:ext>
            </a:extLst>
          </p:cNvPr>
          <p:cNvSpPr txBox="1"/>
          <p:nvPr/>
        </p:nvSpPr>
        <p:spPr>
          <a:xfrm>
            <a:off x="352924" y="1998508"/>
            <a:ext cx="5509033" cy="3539430"/>
          </a:xfrm>
          <a:prstGeom prst="rect">
            <a:avLst/>
          </a:prstGeom>
          <a:noFill/>
        </p:spPr>
        <p:txBody>
          <a:bodyPr wrap="square" rtlCol="0">
            <a:spAutoFit/>
          </a:bodyPr>
          <a:lstStyle/>
          <a:p>
            <a:r>
              <a:rPr lang="en-US" sz="2800" b="1" dirty="0"/>
              <a:t>SL – Standard Level Class</a:t>
            </a:r>
            <a:endParaRPr lang="en-US" sz="2800" dirty="0"/>
          </a:p>
          <a:p>
            <a:endParaRPr lang="en-US" dirty="0"/>
          </a:p>
          <a:p>
            <a:pPr marL="342900" indent="-342900">
              <a:buFont typeface="Arial" charset="0"/>
              <a:buChar char="•"/>
            </a:pPr>
            <a:r>
              <a:rPr lang="en-US" sz="2000" dirty="0" smtClean="0"/>
              <a:t>SL Classes </a:t>
            </a:r>
            <a:r>
              <a:rPr lang="en-US" sz="2000" dirty="0"/>
              <a:t>span </a:t>
            </a:r>
            <a:r>
              <a:rPr lang="en-US" sz="2000" b="1" dirty="0"/>
              <a:t>one academic year</a:t>
            </a:r>
            <a:r>
              <a:rPr lang="en-US" sz="2000" dirty="0"/>
              <a:t>.  </a:t>
            </a:r>
            <a:endParaRPr lang="en-US" sz="2000" dirty="0" smtClean="0"/>
          </a:p>
          <a:p>
            <a:pPr marL="342900" indent="-342900">
              <a:buFont typeface="Arial" charset="0"/>
              <a:buChar char="•"/>
            </a:pPr>
            <a:endParaRPr lang="en-US" sz="2000" dirty="0"/>
          </a:p>
          <a:p>
            <a:pPr marL="342900" indent="-342900">
              <a:buFont typeface="Arial" charset="0"/>
              <a:buChar char="•"/>
            </a:pPr>
            <a:r>
              <a:rPr lang="en-US" sz="2000" dirty="0" smtClean="0"/>
              <a:t>Students </a:t>
            </a:r>
            <a:r>
              <a:rPr lang="en-US" sz="2000" dirty="0"/>
              <a:t>are required to complete three standard level classes.  </a:t>
            </a:r>
            <a:endParaRPr lang="en-US" sz="2000" dirty="0" smtClean="0"/>
          </a:p>
          <a:p>
            <a:pPr marL="342900" indent="-342900">
              <a:buFont typeface="Arial" charset="0"/>
              <a:buChar char="•"/>
            </a:pPr>
            <a:endParaRPr lang="en-US" sz="2000" dirty="0"/>
          </a:p>
          <a:p>
            <a:pPr marL="342900" indent="-342900">
              <a:buFont typeface="Arial" charset="0"/>
              <a:buChar char="•"/>
            </a:pPr>
            <a:r>
              <a:rPr lang="en-US" sz="2000" dirty="0" smtClean="0"/>
              <a:t>Students </a:t>
            </a:r>
            <a:r>
              <a:rPr lang="en-US" sz="2000" dirty="0"/>
              <a:t>write IB SL examinations in May of the year during which the student has taken the class.  </a:t>
            </a:r>
          </a:p>
          <a:p>
            <a:endParaRPr lang="en-US" dirty="0" smtClean="0"/>
          </a:p>
        </p:txBody>
      </p:sp>
      <p:pic>
        <p:nvPicPr>
          <p:cNvPr id="12" name="Content Placeholder 4">
            <a:extLst>
              <a:ext uri="{FF2B5EF4-FFF2-40B4-BE49-F238E27FC236}">
                <a16:creationId xmlns:a16="http://schemas.microsoft.com/office/drawing/2014/main" xmlns="" id="{C9DA6C29-E95B-7748-8069-80AB19CFDA0C}"/>
              </a:ext>
            </a:extLst>
          </p:cNvPr>
          <p:cNvPicPr>
            <a:picLocks noChangeAspect="1"/>
          </p:cNvPicPr>
          <p:nvPr/>
        </p:nvPicPr>
        <p:blipFill>
          <a:blip r:embed="rId3"/>
          <a:stretch>
            <a:fillRect/>
          </a:stretch>
        </p:blipFill>
        <p:spPr>
          <a:xfrm>
            <a:off x="7523748" y="322452"/>
            <a:ext cx="4138863" cy="1241659"/>
          </a:xfrm>
          <a:prstGeom prst="rect">
            <a:avLst/>
          </a:prstGeom>
        </p:spPr>
      </p:pic>
      <p:sp>
        <p:nvSpPr>
          <p:cNvPr id="7" name="TextBox 6">
            <a:extLst>
              <a:ext uri="{FF2B5EF4-FFF2-40B4-BE49-F238E27FC236}">
                <a16:creationId xmlns:a16="http://schemas.microsoft.com/office/drawing/2014/main" xmlns="" id="{E8BE40AF-23BA-2B4A-B4CA-BDAE5C137268}"/>
              </a:ext>
            </a:extLst>
          </p:cNvPr>
          <p:cNvSpPr txBox="1"/>
          <p:nvPr/>
        </p:nvSpPr>
        <p:spPr>
          <a:xfrm>
            <a:off x="6433456" y="1998508"/>
            <a:ext cx="5404757" cy="3847207"/>
          </a:xfrm>
          <a:prstGeom prst="rect">
            <a:avLst/>
          </a:prstGeom>
          <a:noFill/>
        </p:spPr>
        <p:txBody>
          <a:bodyPr wrap="square" rtlCol="0">
            <a:spAutoFit/>
          </a:bodyPr>
          <a:lstStyle/>
          <a:p>
            <a:r>
              <a:rPr lang="en-US" sz="2800" b="1" dirty="0" smtClean="0"/>
              <a:t>HL </a:t>
            </a:r>
            <a:r>
              <a:rPr lang="en-US" sz="2800" b="1" dirty="0"/>
              <a:t>– Higher Level Class</a:t>
            </a:r>
            <a:endParaRPr lang="en-US" sz="2800" dirty="0"/>
          </a:p>
          <a:p>
            <a:endParaRPr lang="en-US" dirty="0"/>
          </a:p>
          <a:p>
            <a:pPr marL="342900" indent="-342900">
              <a:buFont typeface="Arial" charset="0"/>
              <a:buChar char="•"/>
            </a:pPr>
            <a:r>
              <a:rPr lang="en-US" sz="2000" dirty="0" smtClean="0"/>
              <a:t>HL Classes </a:t>
            </a:r>
            <a:r>
              <a:rPr lang="en-US" sz="2000" dirty="0"/>
              <a:t>span </a:t>
            </a:r>
            <a:r>
              <a:rPr lang="en-US" sz="2000" b="1" dirty="0"/>
              <a:t>two academic years</a:t>
            </a:r>
            <a:r>
              <a:rPr lang="en-US" sz="2000" dirty="0"/>
              <a:t>.  </a:t>
            </a:r>
            <a:endParaRPr lang="en-US" sz="2000" dirty="0" smtClean="0"/>
          </a:p>
          <a:p>
            <a:pPr marL="342900" indent="-342900">
              <a:buFont typeface="Arial" charset="0"/>
              <a:buChar char="•"/>
            </a:pPr>
            <a:endParaRPr lang="en-US" sz="2000" dirty="0"/>
          </a:p>
          <a:p>
            <a:pPr marL="342900" indent="-342900">
              <a:buFont typeface="Arial" charset="0"/>
              <a:buChar char="•"/>
            </a:pPr>
            <a:r>
              <a:rPr lang="en-US" sz="2000" dirty="0" smtClean="0"/>
              <a:t>Students </a:t>
            </a:r>
            <a:r>
              <a:rPr lang="en-US" sz="2000" dirty="0"/>
              <a:t>are required to successfully complete three HL classes in three different subject areas.  </a:t>
            </a:r>
            <a:endParaRPr lang="en-US" sz="2000" dirty="0" smtClean="0"/>
          </a:p>
          <a:p>
            <a:pPr marL="342900" indent="-342900">
              <a:buFont typeface="Arial" charset="0"/>
              <a:buChar char="•"/>
            </a:pPr>
            <a:endParaRPr lang="en-US" sz="2000" dirty="0"/>
          </a:p>
          <a:p>
            <a:pPr marL="342900" indent="-342900">
              <a:buFont typeface="Arial" charset="0"/>
              <a:buChar char="•"/>
            </a:pPr>
            <a:r>
              <a:rPr lang="en-US" sz="2000" dirty="0" smtClean="0"/>
              <a:t>Students </a:t>
            </a:r>
            <a:r>
              <a:rPr lang="en-US" sz="2000" dirty="0"/>
              <a:t>write IB HL </a:t>
            </a:r>
            <a:r>
              <a:rPr lang="en-US" sz="2000" dirty="0" smtClean="0"/>
              <a:t>examinations </a:t>
            </a:r>
            <a:r>
              <a:rPr lang="en-US" sz="2000" dirty="0"/>
              <a:t>in May of their second year during which the student has taken the </a:t>
            </a:r>
            <a:r>
              <a:rPr lang="en-US" sz="2000" dirty="0" smtClean="0"/>
              <a:t>class.</a:t>
            </a:r>
          </a:p>
          <a:p>
            <a:endParaRPr lang="en-US" dirty="0" smtClean="0"/>
          </a:p>
        </p:txBody>
      </p:sp>
      <p:sp>
        <p:nvSpPr>
          <p:cNvPr id="3" name="Date Placeholder 2"/>
          <p:cNvSpPr>
            <a:spLocks noGrp="1"/>
          </p:cNvSpPr>
          <p:nvPr>
            <p:ph type="dt" sz="half" idx="10"/>
          </p:nvPr>
        </p:nvSpPr>
        <p:spPr/>
        <p:txBody>
          <a:bodyPr/>
          <a:lstStyle/>
          <a:p>
            <a:r>
              <a:rPr lang="en-US" smtClean="0"/>
              <a:t>10/02/18</a:t>
            </a:r>
            <a:endParaRPr lang="en-US" dirty="0"/>
          </a:p>
        </p:txBody>
      </p:sp>
    </p:spTree>
    <p:extLst>
      <p:ext uri="{BB962C8B-B14F-4D97-AF65-F5344CB8AC3E}">
        <p14:creationId xmlns:p14="http://schemas.microsoft.com/office/powerpoint/2010/main" val="12495623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a:extLst>
              <a:ext uri="{FF2B5EF4-FFF2-40B4-BE49-F238E27FC236}">
                <a16:creationId xmlns:a16="http://schemas.microsoft.com/office/drawing/2014/main" xmlns="" id="{C9DA6C29-E95B-7748-8069-80AB19CFDA0C}"/>
              </a:ext>
            </a:extLst>
          </p:cNvPr>
          <p:cNvPicPr>
            <a:picLocks noChangeAspect="1"/>
          </p:cNvPicPr>
          <p:nvPr/>
        </p:nvPicPr>
        <p:blipFill>
          <a:blip r:embed="rId3"/>
          <a:stretch>
            <a:fillRect/>
          </a:stretch>
        </p:blipFill>
        <p:spPr>
          <a:xfrm>
            <a:off x="7523748" y="322452"/>
            <a:ext cx="4138863" cy="1241659"/>
          </a:xfrm>
          <a:prstGeom prst="rect">
            <a:avLst/>
          </a:prstGeom>
        </p:spPr>
      </p:pic>
      <p:sp>
        <p:nvSpPr>
          <p:cNvPr id="11" name="TextBox 10">
            <a:extLst>
              <a:ext uri="{FF2B5EF4-FFF2-40B4-BE49-F238E27FC236}">
                <a16:creationId xmlns:a16="http://schemas.microsoft.com/office/drawing/2014/main" xmlns="" id="{6F2D6602-12B7-9C42-B497-8F51347CF8D3}"/>
              </a:ext>
            </a:extLst>
          </p:cNvPr>
          <p:cNvSpPr txBox="1"/>
          <p:nvPr/>
        </p:nvSpPr>
        <p:spPr>
          <a:xfrm>
            <a:off x="753974" y="2598818"/>
            <a:ext cx="3946364" cy="4493538"/>
          </a:xfrm>
          <a:prstGeom prst="rect">
            <a:avLst/>
          </a:prstGeom>
          <a:noFill/>
        </p:spPr>
        <p:txBody>
          <a:bodyPr wrap="square" rtlCol="0">
            <a:spAutoFit/>
          </a:bodyPr>
          <a:lstStyle/>
          <a:p>
            <a:r>
              <a:rPr lang="en-US" sz="2800" b="1" u="sng" dirty="0" smtClean="0"/>
              <a:t>THE DP CURRICULUM</a:t>
            </a:r>
          </a:p>
          <a:p>
            <a:endParaRPr lang="en-US" b="1" dirty="0" smtClean="0"/>
          </a:p>
          <a:p>
            <a:pPr marL="285750" indent="-285750">
              <a:buFont typeface="Arial" charset="0"/>
              <a:buChar char="•"/>
            </a:pPr>
            <a:r>
              <a:rPr lang="en-US" sz="2000" b="1" dirty="0" smtClean="0">
                <a:solidFill>
                  <a:schemeClr val="tx1">
                    <a:lumMod val="65000"/>
                  </a:schemeClr>
                </a:solidFill>
              </a:rPr>
              <a:t>Six subject groups</a:t>
            </a:r>
          </a:p>
          <a:p>
            <a:pPr marL="285750" indent="-285750">
              <a:buFont typeface="Arial" charset="0"/>
              <a:buChar char="•"/>
            </a:pPr>
            <a:endParaRPr lang="en-US" sz="2000" b="1" dirty="0"/>
          </a:p>
          <a:p>
            <a:pPr marL="285750" indent="-285750">
              <a:buFont typeface="Arial" charset="0"/>
              <a:buChar char="•"/>
            </a:pPr>
            <a:r>
              <a:rPr lang="en-US" sz="2000" b="1" dirty="0" smtClean="0"/>
              <a:t>DP Core</a:t>
            </a:r>
            <a:br>
              <a:rPr lang="en-US" sz="2000" b="1" dirty="0" smtClean="0"/>
            </a:br>
            <a:endParaRPr lang="en-US" sz="2000" b="1" dirty="0" smtClean="0"/>
          </a:p>
          <a:p>
            <a:pPr lvl="1"/>
            <a:r>
              <a:rPr lang="en-US" sz="2000" dirty="0" smtClean="0"/>
              <a:t>Students reflect on the nature of knowledge, complete independent research and undertake a project that often involves community service</a:t>
            </a:r>
          </a:p>
          <a:p>
            <a:endParaRPr lang="en-US" sz="2000" b="1" dirty="0"/>
          </a:p>
          <a:p>
            <a:endParaRPr lang="en-US" sz="2000" dirty="0"/>
          </a:p>
        </p:txBody>
      </p:sp>
      <p:sp>
        <p:nvSpPr>
          <p:cNvPr id="13" name="TextBox 12">
            <a:extLst>
              <a:ext uri="{FF2B5EF4-FFF2-40B4-BE49-F238E27FC236}">
                <a16:creationId xmlns:a16="http://schemas.microsoft.com/office/drawing/2014/main" xmlns="" id="{6F2D6602-12B7-9C42-B497-8F51347CF8D3}"/>
              </a:ext>
            </a:extLst>
          </p:cNvPr>
          <p:cNvSpPr txBox="1"/>
          <p:nvPr/>
        </p:nvSpPr>
        <p:spPr>
          <a:xfrm>
            <a:off x="6007768" y="2392242"/>
            <a:ext cx="5510464" cy="3477875"/>
          </a:xfrm>
          <a:prstGeom prst="rect">
            <a:avLst/>
          </a:prstGeom>
          <a:noFill/>
        </p:spPr>
        <p:txBody>
          <a:bodyPr wrap="square" rtlCol="0">
            <a:spAutoFit/>
          </a:bodyPr>
          <a:lstStyle/>
          <a:p>
            <a:r>
              <a:rPr lang="en-US" sz="2000" b="1" u="sng" dirty="0" smtClean="0"/>
              <a:t>Theory of Knowledge</a:t>
            </a:r>
            <a:r>
              <a:rPr lang="en-US" sz="2000" dirty="0" smtClean="0"/>
              <a:t>, in which students reflect on the nature of knowledge and on how we know what we claim to know.</a:t>
            </a:r>
          </a:p>
          <a:p>
            <a:endParaRPr lang="en-US" sz="2000" dirty="0" smtClean="0"/>
          </a:p>
          <a:p>
            <a:r>
              <a:rPr lang="en-US" sz="2000" b="1" u="sng" dirty="0" smtClean="0"/>
              <a:t>The Extended Essay</a:t>
            </a:r>
            <a:r>
              <a:rPr lang="en-US" sz="2000" dirty="0"/>
              <a:t>, which is an independent, self-directed piece of research, finishing with a 4,000-word paper</a:t>
            </a:r>
            <a:r>
              <a:rPr lang="en-US" sz="2000" dirty="0" smtClean="0"/>
              <a:t>.</a:t>
            </a:r>
            <a:endParaRPr lang="en-US" sz="2000" b="1" u="sng" dirty="0" smtClean="0"/>
          </a:p>
          <a:p>
            <a:endParaRPr lang="en-US" sz="2000" dirty="0"/>
          </a:p>
          <a:p>
            <a:r>
              <a:rPr lang="en-US" sz="2000" b="1" u="sng" dirty="0" smtClean="0"/>
              <a:t>Creativity, Activity, Service</a:t>
            </a:r>
            <a:r>
              <a:rPr lang="en-US" sz="2000" dirty="0"/>
              <a:t>, in which students complete a project related to those three concepts</a:t>
            </a:r>
            <a:r>
              <a:rPr lang="en-US" sz="2000" dirty="0" smtClean="0"/>
              <a:t>.</a:t>
            </a:r>
            <a:endParaRPr lang="en-US" sz="2000" dirty="0"/>
          </a:p>
        </p:txBody>
      </p:sp>
      <p:sp>
        <p:nvSpPr>
          <p:cNvPr id="3" name="Right Arrow 2"/>
          <p:cNvSpPr/>
          <p:nvPr/>
        </p:nvSpPr>
        <p:spPr>
          <a:xfrm>
            <a:off x="2775285" y="3833612"/>
            <a:ext cx="2727157" cy="595134"/>
          </a:xfrm>
          <a:prstGeom prst="rightArrow">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xmlns="" id="{FF69DD45-DBAD-734D-9C89-7410F5F07585}"/>
              </a:ext>
            </a:extLst>
          </p:cNvPr>
          <p:cNvSpPr>
            <a:spLocks noGrp="1"/>
          </p:cNvSpPr>
          <p:nvPr>
            <p:ph type="title"/>
          </p:nvPr>
        </p:nvSpPr>
        <p:spPr>
          <a:xfrm>
            <a:off x="467801" y="371835"/>
            <a:ext cx="7187990" cy="740462"/>
          </a:xfrm>
        </p:spPr>
        <p:txBody>
          <a:bodyPr/>
          <a:lstStyle/>
          <a:p>
            <a:r>
              <a:rPr lang="en-US" dirty="0" smtClean="0">
                <a:latin typeface="Cooper Black" panose="0208090404030B020404" pitchFamily="18" charset="77"/>
              </a:rPr>
              <a:t>What </a:t>
            </a:r>
            <a:r>
              <a:rPr lang="en-US" dirty="0">
                <a:latin typeface="Cooper Black" panose="0208090404030B020404" pitchFamily="18" charset="77"/>
              </a:rPr>
              <a:t>is </a:t>
            </a:r>
            <a:r>
              <a:rPr lang="en-US" dirty="0" smtClean="0">
                <a:latin typeface="Cooper Black" panose="0208090404030B020404" pitchFamily="18" charset="77"/>
              </a:rPr>
              <a:t>IB DP?</a:t>
            </a:r>
            <a:endParaRPr lang="en-US" dirty="0">
              <a:latin typeface="Cooper Black" panose="0208090404030B020404" pitchFamily="18" charset="77"/>
            </a:endParaRPr>
          </a:p>
        </p:txBody>
      </p:sp>
      <p:sp>
        <p:nvSpPr>
          <p:cNvPr id="18" name="TextBox 17">
            <a:extLst>
              <a:ext uri="{FF2B5EF4-FFF2-40B4-BE49-F238E27FC236}">
                <a16:creationId xmlns:a16="http://schemas.microsoft.com/office/drawing/2014/main" xmlns="" id="{0657C825-30A6-ED48-AEF3-76167E9FEEF8}"/>
              </a:ext>
            </a:extLst>
          </p:cNvPr>
          <p:cNvSpPr txBox="1"/>
          <p:nvPr/>
        </p:nvSpPr>
        <p:spPr>
          <a:xfrm>
            <a:off x="467801" y="1123476"/>
            <a:ext cx="6914149" cy="1015663"/>
          </a:xfrm>
          <a:prstGeom prst="rect">
            <a:avLst/>
          </a:prstGeom>
          <a:noFill/>
        </p:spPr>
        <p:txBody>
          <a:bodyPr wrap="square" rtlCol="0">
            <a:spAutoFit/>
          </a:bodyPr>
          <a:lstStyle/>
          <a:p>
            <a:r>
              <a:rPr lang="en-US" sz="2000" dirty="0"/>
              <a:t>The Diploma </a:t>
            </a:r>
            <a:r>
              <a:rPr lang="en-US" sz="2000" dirty="0" err="1"/>
              <a:t>Programme</a:t>
            </a:r>
            <a:r>
              <a:rPr lang="en-US" sz="2000" dirty="0"/>
              <a:t> (DP) is open to any student aged 16 to 19, at schools that have been authorized to implement the </a:t>
            </a:r>
            <a:r>
              <a:rPr lang="en-US" sz="2000" dirty="0" err="1"/>
              <a:t>programme</a:t>
            </a:r>
            <a:r>
              <a:rPr lang="en-US" sz="2000" dirty="0" smtClean="0"/>
              <a:t>.</a:t>
            </a:r>
            <a:endParaRPr lang="en-US" sz="2000" dirty="0"/>
          </a:p>
        </p:txBody>
      </p:sp>
      <p:sp>
        <p:nvSpPr>
          <p:cNvPr id="2" name="Left Brace 1"/>
          <p:cNvSpPr/>
          <p:nvPr/>
        </p:nvSpPr>
        <p:spPr>
          <a:xfrm>
            <a:off x="5682344" y="2302427"/>
            <a:ext cx="358082" cy="3657504"/>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Date Placeholder 3"/>
          <p:cNvSpPr>
            <a:spLocks noGrp="1"/>
          </p:cNvSpPr>
          <p:nvPr>
            <p:ph type="dt" sz="half" idx="10"/>
          </p:nvPr>
        </p:nvSpPr>
        <p:spPr/>
        <p:txBody>
          <a:bodyPr/>
          <a:lstStyle/>
          <a:p>
            <a:r>
              <a:rPr lang="en-US" smtClean="0"/>
              <a:t>10/02/18</a:t>
            </a:r>
            <a:endParaRPr lang="en-US" dirty="0"/>
          </a:p>
        </p:txBody>
      </p:sp>
    </p:spTree>
    <p:extLst>
      <p:ext uri="{BB962C8B-B14F-4D97-AF65-F5344CB8AC3E}">
        <p14:creationId xmlns:p14="http://schemas.microsoft.com/office/powerpoint/2010/main" val="1369855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animEffect transition="in" filter="fade">
                                      <p:cBhvr>
                                        <p:cTn id="7" dur="750"/>
                                        <p:tgtEl>
                                          <p:spTgt spid="11">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5" end="5"/>
                                            </p:txEl>
                                          </p:spTgt>
                                        </p:tgtEl>
                                        <p:attrNameLst>
                                          <p:attrName>style.visibility</p:attrName>
                                        </p:attrNameLst>
                                      </p:cBhvr>
                                      <p:to>
                                        <p:strVal val="visible"/>
                                      </p:to>
                                    </p:set>
                                    <p:animEffect transition="in" filter="fade">
                                      <p:cBhvr>
                                        <p:cTn id="10" dur="750"/>
                                        <p:tgtEl>
                                          <p:spTgt spid="11">
                                            <p:txEl>
                                              <p:pRg st="5" end="5"/>
                                            </p:txEl>
                                          </p:spTgt>
                                        </p:tgtEl>
                                      </p:cBhvr>
                                    </p:animEffect>
                                  </p:childTnLst>
                                </p:cTn>
                              </p:par>
                            </p:childTnLst>
                          </p:cTn>
                        </p:par>
                        <p:par>
                          <p:cTn id="11" fill="hold">
                            <p:stCondLst>
                              <p:cond delay="750"/>
                            </p:stCondLst>
                            <p:childTnLst>
                              <p:par>
                                <p:cTn id="12" presetID="10" presetClass="entr" presetSubtype="0" fill="hold" grpId="1"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1750"/>
                            </p:stCondLst>
                            <p:childTnLst>
                              <p:par>
                                <p:cTn id="19" presetID="10" presetClass="entr" presetSubtype="0" fill="hold"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childTnLst>
                                </p:cTn>
                              </p:par>
                            </p:childTnLst>
                          </p:cTn>
                        </p:par>
                        <p:par>
                          <p:cTn id="22" fill="hold">
                            <p:stCondLst>
                              <p:cond delay="2750"/>
                            </p:stCondLst>
                            <p:childTnLst>
                              <p:par>
                                <p:cTn id="23" presetID="10" presetClass="entr" presetSubtype="0" fill="hold" nodeType="after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fade">
                                      <p:cBhvr>
                                        <p:cTn id="25" dur="1000"/>
                                        <p:tgtEl>
                                          <p:spTgt spid="13">
                                            <p:txEl>
                                              <p:pRg st="2" end="2"/>
                                            </p:txEl>
                                          </p:spTgt>
                                        </p:tgtEl>
                                      </p:cBhvr>
                                    </p:animEffect>
                                  </p:childTnLst>
                                </p:cTn>
                              </p:par>
                            </p:childTnLst>
                          </p:cTn>
                        </p:par>
                        <p:par>
                          <p:cTn id="26" fill="hold">
                            <p:stCondLst>
                              <p:cond delay="3750"/>
                            </p:stCondLst>
                            <p:childTnLst>
                              <p:par>
                                <p:cTn id="27" presetID="10" presetClass="entr" presetSubtype="0" fill="hold" nodeType="afterEffect">
                                  <p:stCondLst>
                                    <p:cond delay="0"/>
                                  </p:stCondLst>
                                  <p:childTnLst>
                                    <p:set>
                                      <p:cBhvr>
                                        <p:cTn id="28" dur="1" fill="hold">
                                          <p:stCondLst>
                                            <p:cond delay="0"/>
                                          </p:stCondLst>
                                        </p:cTn>
                                        <p:tgtEl>
                                          <p:spTgt spid="13">
                                            <p:txEl>
                                              <p:pRg st="4" end="4"/>
                                            </p:txEl>
                                          </p:spTgt>
                                        </p:tgtEl>
                                        <p:attrNameLst>
                                          <p:attrName>style.visibility</p:attrName>
                                        </p:attrNameLst>
                                      </p:cBhvr>
                                      <p:to>
                                        <p:strVal val="visible"/>
                                      </p:to>
                                    </p:set>
                                    <p:animEffect transition="in" filter="fade">
                                      <p:cBhvr>
                                        <p:cTn id="29" dur="1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69DD45-DBAD-734D-9C89-7410F5F07585}"/>
              </a:ext>
            </a:extLst>
          </p:cNvPr>
          <p:cNvSpPr>
            <a:spLocks noGrp="1"/>
          </p:cNvSpPr>
          <p:nvPr>
            <p:ph type="title"/>
          </p:nvPr>
        </p:nvSpPr>
        <p:spPr>
          <a:xfrm>
            <a:off x="481260" y="367709"/>
            <a:ext cx="6814149" cy="740462"/>
          </a:xfrm>
        </p:spPr>
        <p:txBody>
          <a:bodyPr/>
          <a:lstStyle/>
          <a:p>
            <a:r>
              <a:rPr lang="en-US" dirty="0" smtClean="0">
                <a:latin typeface="Cooper Black" panose="0208090404030B020404" pitchFamily="18" charset="77"/>
              </a:rPr>
              <a:t>What is TOK?</a:t>
            </a:r>
            <a:endParaRPr lang="en-US" dirty="0">
              <a:latin typeface="Cooper Black" panose="0208090404030B020404" pitchFamily="18" charset="77"/>
            </a:endParaRPr>
          </a:p>
        </p:txBody>
      </p:sp>
      <p:pic>
        <p:nvPicPr>
          <p:cNvPr id="12" name="Content Placeholder 4">
            <a:extLst>
              <a:ext uri="{FF2B5EF4-FFF2-40B4-BE49-F238E27FC236}">
                <a16:creationId xmlns:a16="http://schemas.microsoft.com/office/drawing/2014/main" xmlns="" id="{C9DA6C29-E95B-7748-8069-80AB19CFDA0C}"/>
              </a:ext>
            </a:extLst>
          </p:cNvPr>
          <p:cNvPicPr>
            <a:picLocks noChangeAspect="1"/>
          </p:cNvPicPr>
          <p:nvPr/>
        </p:nvPicPr>
        <p:blipFill>
          <a:blip r:embed="rId3"/>
          <a:stretch>
            <a:fillRect/>
          </a:stretch>
        </p:blipFill>
        <p:spPr>
          <a:xfrm>
            <a:off x="7523748" y="322452"/>
            <a:ext cx="4138863" cy="1241659"/>
          </a:xfrm>
          <a:prstGeom prst="rect">
            <a:avLst/>
          </a:prstGeom>
        </p:spPr>
      </p:pic>
      <p:sp>
        <p:nvSpPr>
          <p:cNvPr id="5" name="Content Placeholder 2">
            <a:extLst>
              <a:ext uri="{FF2B5EF4-FFF2-40B4-BE49-F238E27FC236}">
                <a16:creationId xmlns:a16="http://schemas.microsoft.com/office/drawing/2014/main" xmlns="" id="{B26E5215-8AFA-004D-91DF-E84D2A1A0A2C}"/>
              </a:ext>
            </a:extLst>
          </p:cNvPr>
          <p:cNvSpPr>
            <a:spLocks noGrp="1"/>
          </p:cNvSpPr>
          <p:nvPr>
            <p:ph idx="1"/>
          </p:nvPr>
        </p:nvSpPr>
        <p:spPr>
          <a:xfrm>
            <a:off x="481260" y="1780912"/>
            <a:ext cx="11181351" cy="3263037"/>
          </a:xfrm>
        </p:spPr>
        <p:txBody>
          <a:bodyPr>
            <a:normAutofit/>
          </a:bodyPr>
          <a:lstStyle/>
          <a:p>
            <a:pPr marL="0" indent="0">
              <a:buNone/>
            </a:pPr>
            <a:r>
              <a:rPr lang="en-US" sz="2200" dirty="0"/>
              <a:t>Theory of Knowledge (TOK) plays a special role in the </a:t>
            </a:r>
            <a:r>
              <a:rPr lang="en-US" sz="2200" dirty="0" smtClean="0"/>
              <a:t>IB Diploma </a:t>
            </a:r>
            <a:r>
              <a:rPr lang="en-US" sz="2200" dirty="0" err="1"/>
              <a:t>Programme</a:t>
            </a:r>
            <a:r>
              <a:rPr lang="en-US" sz="2200" dirty="0"/>
              <a:t> (DP), by providing an opportunity for students to reflect on the nature of knowledge, and on how we know what we claim to know</a:t>
            </a:r>
            <a:r>
              <a:rPr lang="en-US" sz="2200" dirty="0" smtClean="0"/>
              <a:t>.</a:t>
            </a:r>
          </a:p>
          <a:p>
            <a:pPr marL="0" indent="0">
              <a:buNone/>
            </a:pPr>
            <a:endParaRPr lang="en-US" dirty="0" smtClean="0"/>
          </a:p>
          <a:p>
            <a:pPr marL="0" indent="0">
              <a:buNone/>
            </a:pPr>
            <a:r>
              <a:rPr lang="en-US" sz="1900" b="1" u="sng" dirty="0" smtClean="0"/>
              <a:t>Assessment </a:t>
            </a:r>
            <a:r>
              <a:rPr lang="en-US" sz="1900" b="1" u="sng" dirty="0"/>
              <a:t>of TOK:</a:t>
            </a:r>
          </a:p>
          <a:p>
            <a:pPr marL="0" indent="0">
              <a:buNone/>
            </a:pPr>
            <a:r>
              <a:rPr lang="en-US" sz="1900" dirty="0"/>
              <a:t>The TOK course is assessed through an oral presentation and a 1600 word essay.</a:t>
            </a:r>
          </a:p>
          <a:p>
            <a:pPr marL="0" indent="0">
              <a:buNone/>
            </a:pPr>
            <a:r>
              <a:rPr lang="en-US" sz="1900" dirty="0"/>
              <a:t>The presentation assesses the ability of the student to apply TOK thinking to a real-life situation, while the essay takes a more conceptual starting point</a:t>
            </a:r>
            <a:r>
              <a:rPr lang="en-US" sz="1900" dirty="0" smtClean="0"/>
              <a:t>.</a:t>
            </a:r>
            <a:endParaRPr lang="en-US" sz="1900" dirty="0"/>
          </a:p>
        </p:txBody>
      </p:sp>
      <p:sp>
        <p:nvSpPr>
          <p:cNvPr id="8" name="Rectangle 7"/>
          <p:cNvSpPr/>
          <p:nvPr/>
        </p:nvSpPr>
        <p:spPr>
          <a:xfrm>
            <a:off x="0" y="5370758"/>
            <a:ext cx="12192000" cy="148724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0657C825-30A6-ED48-AEF3-76167E9FEEF8}"/>
              </a:ext>
            </a:extLst>
          </p:cNvPr>
          <p:cNvSpPr txBox="1"/>
          <p:nvPr/>
        </p:nvSpPr>
        <p:spPr>
          <a:xfrm>
            <a:off x="1465267" y="5617637"/>
            <a:ext cx="10323962" cy="1015663"/>
          </a:xfrm>
          <a:prstGeom prst="rect">
            <a:avLst/>
          </a:prstGeom>
          <a:noFill/>
        </p:spPr>
        <p:txBody>
          <a:bodyPr wrap="square" rtlCol="0">
            <a:spAutoFit/>
          </a:bodyPr>
          <a:lstStyle/>
          <a:p>
            <a:r>
              <a:rPr lang="en-US" sz="2000" b="1" dirty="0">
                <a:solidFill>
                  <a:srgbClr val="1E4DCB"/>
                </a:solidFill>
              </a:rPr>
              <a:t>At </a:t>
            </a:r>
            <a:r>
              <a:rPr lang="en-US" sz="2000" b="1" dirty="0" smtClean="0">
                <a:solidFill>
                  <a:srgbClr val="1E4DCB"/>
                </a:solidFill>
              </a:rPr>
              <a:t>DMHS, </a:t>
            </a:r>
            <a:r>
              <a:rPr lang="en-US" sz="2000" b="1" dirty="0">
                <a:solidFill>
                  <a:srgbClr val="1E4DCB"/>
                </a:solidFill>
              </a:rPr>
              <a:t>the TOK class is presented in break out sessions during a student’s Junior </a:t>
            </a:r>
            <a:r>
              <a:rPr lang="en-US" sz="2000" b="1" dirty="0" smtClean="0">
                <a:solidFill>
                  <a:srgbClr val="1E4DCB"/>
                </a:solidFill>
              </a:rPr>
              <a:t>year and as a summer session between a student’s Junior and Senior years. TOK </a:t>
            </a:r>
            <a:r>
              <a:rPr lang="en-US" sz="2000" b="1" dirty="0">
                <a:solidFill>
                  <a:srgbClr val="1E4DCB"/>
                </a:solidFill>
              </a:rPr>
              <a:t>is </a:t>
            </a:r>
            <a:r>
              <a:rPr lang="en-US" sz="2000" b="1" dirty="0" smtClean="0">
                <a:solidFill>
                  <a:srgbClr val="1E4DCB"/>
                </a:solidFill>
              </a:rPr>
              <a:t>also a </a:t>
            </a:r>
            <a:r>
              <a:rPr lang="en-US" sz="2000" b="1" dirty="0">
                <a:solidFill>
                  <a:srgbClr val="1E4DCB"/>
                </a:solidFill>
              </a:rPr>
              <a:t>year long class during a student’s Senior </a:t>
            </a:r>
            <a:r>
              <a:rPr lang="en-US" sz="2000" b="1" dirty="0" smtClean="0">
                <a:solidFill>
                  <a:srgbClr val="1E4DCB"/>
                </a:solidFill>
              </a:rPr>
              <a:t>year</a:t>
            </a:r>
            <a:r>
              <a:rPr lang="en-US" sz="2000" b="1" dirty="0">
                <a:solidFill>
                  <a:srgbClr val="1E4DCB"/>
                </a:solidFill>
              </a:rPr>
              <a:t>.</a:t>
            </a:r>
          </a:p>
        </p:txBody>
      </p:sp>
      <p:pic>
        <p:nvPicPr>
          <p:cNvPr id="11" name="Content Placeholder 4">
            <a:extLst>
              <a:ext uri="{FF2B5EF4-FFF2-40B4-BE49-F238E27FC236}">
                <a16:creationId xmlns:a16="http://schemas.microsoft.com/office/drawing/2014/main" xmlns="" id="{16D3237E-2B28-CE40-B0E9-5ADDFAF34005}"/>
              </a:ext>
            </a:extLst>
          </p:cNvPr>
          <p:cNvPicPr>
            <a:picLocks noChangeAspect="1"/>
          </p:cNvPicPr>
          <p:nvPr/>
        </p:nvPicPr>
        <p:blipFill>
          <a:blip r:embed="rId4"/>
          <a:stretch>
            <a:fillRect/>
          </a:stretch>
        </p:blipFill>
        <p:spPr>
          <a:xfrm>
            <a:off x="478955" y="5642859"/>
            <a:ext cx="922425" cy="914114"/>
          </a:xfrm>
          <a:prstGeom prst="rect">
            <a:avLst/>
          </a:prstGeom>
        </p:spPr>
      </p:pic>
      <p:sp>
        <p:nvSpPr>
          <p:cNvPr id="3" name="Date Placeholder 2"/>
          <p:cNvSpPr>
            <a:spLocks noGrp="1"/>
          </p:cNvSpPr>
          <p:nvPr>
            <p:ph type="dt" sz="half" idx="10"/>
          </p:nvPr>
        </p:nvSpPr>
        <p:spPr/>
        <p:txBody>
          <a:bodyPr/>
          <a:lstStyle/>
          <a:p>
            <a:r>
              <a:rPr lang="en-US" smtClean="0"/>
              <a:t>10/02/18</a:t>
            </a:r>
            <a:endParaRPr lang="en-US" dirty="0"/>
          </a:p>
        </p:txBody>
      </p:sp>
    </p:spTree>
    <p:extLst>
      <p:ext uri="{BB962C8B-B14F-4D97-AF65-F5344CB8AC3E}">
        <p14:creationId xmlns:p14="http://schemas.microsoft.com/office/powerpoint/2010/main" val="15483000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Effect transition="in" filter="fade">
                                      <p:cBhvr>
                                        <p:cTn id="11" dur="500"/>
                                        <p:tgtEl>
                                          <p:spTgt spid="5">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par>
                                <p:cTn id="21" presetID="9"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childTnLst>
                          </p:cTn>
                        </p:par>
                        <p:par>
                          <p:cTn id="24" fill="hold">
                            <p:stCondLst>
                              <p:cond delay="500"/>
                            </p:stCondLst>
                            <p:childTnLst>
                              <p:par>
                                <p:cTn id="25" presetID="18" presetClass="entr" presetSubtype="1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69DD45-DBAD-734D-9C89-7410F5F07585}"/>
              </a:ext>
            </a:extLst>
          </p:cNvPr>
          <p:cNvSpPr>
            <a:spLocks noGrp="1"/>
          </p:cNvSpPr>
          <p:nvPr>
            <p:ph type="title"/>
          </p:nvPr>
        </p:nvSpPr>
        <p:spPr>
          <a:xfrm>
            <a:off x="471946" y="351380"/>
            <a:ext cx="6814149" cy="740462"/>
          </a:xfrm>
        </p:spPr>
        <p:txBody>
          <a:bodyPr/>
          <a:lstStyle/>
          <a:p>
            <a:r>
              <a:rPr lang="en-US" dirty="0" smtClean="0">
                <a:latin typeface="Cooper Black" panose="0208090404030B020404" pitchFamily="18" charset="77"/>
              </a:rPr>
              <a:t>What is the EE?</a:t>
            </a:r>
            <a:endParaRPr lang="en-US" dirty="0">
              <a:latin typeface="Cooper Black" panose="0208090404030B020404" pitchFamily="18" charset="77"/>
            </a:endParaRPr>
          </a:p>
        </p:txBody>
      </p:sp>
      <p:pic>
        <p:nvPicPr>
          <p:cNvPr id="12" name="Content Placeholder 4">
            <a:extLst>
              <a:ext uri="{FF2B5EF4-FFF2-40B4-BE49-F238E27FC236}">
                <a16:creationId xmlns:a16="http://schemas.microsoft.com/office/drawing/2014/main" xmlns="" id="{C9DA6C29-E95B-7748-8069-80AB19CFDA0C}"/>
              </a:ext>
            </a:extLst>
          </p:cNvPr>
          <p:cNvPicPr>
            <a:picLocks noChangeAspect="1"/>
          </p:cNvPicPr>
          <p:nvPr/>
        </p:nvPicPr>
        <p:blipFill>
          <a:blip r:embed="rId3"/>
          <a:stretch>
            <a:fillRect/>
          </a:stretch>
        </p:blipFill>
        <p:spPr>
          <a:xfrm>
            <a:off x="7523748" y="322452"/>
            <a:ext cx="4138863" cy="1241659"/>
          </a:xfrm>
          <a:prstGeom prst="rect">
            <a:avLst/>
          </a:prstGeom>
        </p:spPr>
      </p:pic>
      <p:sp>
        <p:nvSpPr>
          <p:cNvPr id="5" name="Content Placeholder 2">
            <a:extLst>
              <a:ext uri="{FF2B5EF4-FFF2-40B4-BE49-F238E27FC236}">
                <a16:creationId xmlns:a16="http://schemas.microsoft.com/office/drawing/2014/main" xmlns="" id="{B26E5215-8AFA-004D-91DF-E84D2A1A0A2C}"/>
              </a:ext>
            </a:extLst>
          </p:cNvPr>
          <p:cNvSpPr>
            <a:spLocks noGrp="1"/>
          </p:cNvSpPr>
          <p:nvPr>
            <p:ph idx="1"/>
          </p:nvPr>
        </p:nvSpPr>
        <p:spPr>
          <a:xfrm>
            <a:off x="471946" y="2326577"/>
            <a:ext cx="5390011" cy="3322044"/>
          </a:xfrm>
        </p:spPr>
        <p:txBody>
          <a:bodyPr>
            <a:noAutofit/>
          </a:bodyPr>
          <a:lstStyle/>
          <a:p>
            <a:pPr marL="0" indent="0">
              <a:buNone/>
            </a:pPr>
            <a:r>
              <a:rPr lang="en-US" sz="1800" b="1" u="sng" dirty="0"/>
              <a:t>The extended essay provides:</a:t>
            </a:r>
          </a:p>
          <a:p>
            <a:pPr>
              <a:buFont typeface="Wingdings" charset="2"/>
              <a:buChar char="§"/>
            </a:pPr>
            <a:r>
              <a:rPr lang="en-US" sz="1800" dirty="0"/>
              <a:t>Practical preparation for undergraduate research</a:t>
            </a:r>
          </a:p>
          <a:p>
            <a:pPr>
              <a:buFont typeface="Wingdings" charset="2"/>
              <a:buChar char="§"/>
            </a:pPr>
            <a:r>
              <a:rPr lang="en-US" sz="1800" dirty="0"/>
              <a:t>An opportunity for students to investigate a topic of special interest to them, which is also related to one of the student's six DP subjects. </a:t>
            </a:r>
          </a:p>
        </p:txBody>
      </p:sp>
      <p:sp>
        <p:nvSpPr>
          <p:cNvPr id="3" name="TextBox 2"/>
          <p:cNvSpPr txBox="1"/>
          <p:nvPr/>
        </p:nvSpPr>
        <p:spPr>
          <a:xfrm>
            <a:off x="471946" y="1102157"/>
            <a:ext cx="7076109" cy="707886"/>
          </a:xfrm>
          <a:prstGeom prst="rect">
            <a:avLst/>
          </a:prstGeom>
          <a:noFill/>
        </p:spPr>
        <p:txBody>
          <a:bodyPr wrap="square" rtlCol="0">
            <a:spAutoFit/>
          </a:bodyPr>
          <a:lstStyle/>
          <a:p>
            <a:r>
              <a:rPr lang="en-US" sz="2000" dirty="0"/>
              <a:t>The extended essay is an independent, self-directed piece of research, finishing with a 4,000-word paper</a:t>
            </a:r>
            <a:r>
              <a:rPr lang="en-US" sz="2000" dirty="0" smtClean="0"/>
              <a:t>.</a:t>
            </a:r>
          </a:p>
        </p:txBody>
      </p:sp>
      <p:sp>
        <p:nvSpPr>
          <p:cNvPr id="8" name="TextBox 7"/>
          <p:cNvSpPr txBox="1"/>
          <p:nvPr/>
        </p:nvSpPr>
        <p:spPr>
          <a:xfrm>
            <a:off x="471946" y="1785500"/>
            <a:ext cx="11312015" cy="400110"/>
          </a:xfrm>
          <a:prstGeom prst="rect">
            <a:avLst/>
          </a:prstGeom>
          <a:noFill/>
        </p:spPr>
        <p:txBody>
          <a:bodyPr wrap="square" rtlCol="0">
            <a:spAutoFit/>
          </a:bodyPr>
          <a:lstStyle/>
          <a:p>
            <a:r>
              <a:rPr lang="en-US" sz="2000" dirty="0" smtClean="0"/>
              <a:t>Participation </a:t>
            </a:r>
            <a:r>
              <a:rPr lang="en-US" sz="2000" dirty="0"/>
              <a:t>in </a:t>
            </a:r>
            <a:r>
              <a:rPr lang="en-US" sz="2000" dirty="0" smtClean="0"/>
              <a:t>EE develops </a:t>
            </a:r>
            <a:r>
              <a:rPr lang="en-US" sz="2000" dirty="0"/>
              <a:t>the capacity to </a:t>
            </a:r>
            <a:r>
              <a:rPr lang="en-US" sz="2000" dirty="0" smtClean="0"/>
              <a:t>analyze</a:t>
            </a:r>
            <a:r>
              <a:rPr lang="en-US" sz="2000" dirty="0"/>
              <a:t>, synthesize and evaluate knowledge</a:t>
            </a:r>
            <a:r>
              <a:rPr lang="en-US" sz="2000" dirty="0" smtClean="0"/>
              <a:t>. </a:t>
            </a:r>
            <a:endParaRPr lang="en-US" sz="2000" dirty="0"/>
          </a:p>
        </p:txBody>
      </p:sp>
      <p:sp>
        <p:nvSpPr>
          <p:cNvPr id="10" name="Content Placeholder 2">
            <a:extLst>
              <a:ext uri="{FF2B5EF4-FFF2-40B4-BE49-F238E27FC236}">
                <a16:creationId xmlns:a16="http://schemas.microsoft.com/office/drawing/2014/main" xmlns="" id="{B26E5215-8AFA-004D-91DF-E84D2A1A0A2C}"/>
              </a:ext>
            </a:extLst>
          </p:cNvPr>
          <p:cNvSpPr txBox="1">
            <a:spLocks/>
          </p:cNvSpPr>
          <p:nvPr/>
        </p:nvSpPr>
        <p:spPr>
          <a:xfrm>
            <a:off x="6433457" y="2332019"/>
            <a:ext cx="5426539" cy="332204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sz="1800" b="1" u="sng" dirty="0" smtClean="0"/>
              <a:t>Through the research process for the extended essay, students develop skills in:</a:t>
            </a:r>
          </a:p>
          <a:p>
            <a:pPr>
              <a:buFont typeface="Wingdings" charset="2"/>
              <a:buChar char="§"/>
            </a:pPr>
            <a:r>
              <a:rPr lang="en-US" sz="1800" dirty="0" smtClean="0"/>
              <a:t>Formulating an appropriate research question</a:t>
            </a:r>
          </a:p>
          <a:p>
            <a:pPr>
              <a:buFont typeface="Wingdings" charset="2"/>
              <a:buChar char="§"/>
            </a:pPr>
            <a:r>
              <a:rPr lang="en-US" sz="1800" dirty="0" smtClean="0"/>
              <a:t>Engaging in a personal exploration of topic</a:t>
            </a:r>
          </a:p>
          <a:p>
            <a:pPr>
              <a:buFont typeface="Wingdings" charset="2"/>
              <a:buChar char="§"/>
            </a:pPr>
            <a:r>
              <a:rPr lang="en-US" sz="1800" dirty="0" smtClean="0"/>
              <a:t>Communicating ideas</a:t>
            </a:r>
          </a:p>
          <a:p>
            <a:pPr>
              <a:buFont typeface="Wingdings" charset="2"/>
              <a:buChar char="§"/>
            </a:pPr>
            <a:r>
              <a:rPr lang="en-US" sz="1800" dirty="0" smtClean="0"/>
              <a:t>Developing an argument</a:t>
            </a:r>
            <a:endParaRPr lang="en-US" sz="1800" dirty="0"/>
          </a:p>
        </p:txBody>
      </p:sp>
      <p:sp>
        <p:nvSpPr>
          <p:cNvPr id="11" name="Rectangle 10"/>
          <p:cNvSpPr/>
          <p:nvPr/>
        </p:nvSpPr>
        <p:spPr>
          <a:xfrm>
            <a:off x="0" y="5370758"/>
            <a:ext cx="12192000" cy="148724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0657C825-30A6-ED48-AEF3-76167E9FEEF8}"/>
              </a:ext>
            </a:extLst>
          </p:cNvPr>
          <p:cNvSpPr txBox="1"/>
          <p:nvPr/>
        </p:nvSpPr>
        <p:spPr>
          <a:xfrm>
            <a:off x="1465267" y="5785987"/>
            <a:ext cx="10323962" cy="707886"/>
          </a:xfrm>
          <a:prstGeom prst="rect">
            <a:avLst/>
          </a:prstGeom>
          <a:noFill/>
        </p:spPr>
        <p:txBody>
          <a:bodyPr wrap="square" rtlCol="0">
            <a:spAutoFit/>
          </a:bodyPr>
          <a:lstStyle/>
          <a:p>
            <a:r>
              <a:rPr lang="en-US" sz="2000" b="1" dirty="0">
                <a:solidFill>
                  <a:srgbClr val="1E4DCB"/>
                </a:solidFill>
              </a:rPr>
              <a:t>At </a:t>
            </a:r>
            <a:r>
              <a:rPr lang="en-US" sz="2000" b="1" dirty="0" smtClean="0">
                <a:solidFill>
                  <a:srgbClr val="1E4DCB"/>
                </a:solidFill>
              </a:rPr>
              <a:t>DMHS, </a:t>
            </a:r>
            <a:r>
              <a:rPr lang="en-US" sz="2000" b="1" dirty="0">
                <a:solidFill>
                  <a:srgbClr val="1E4DCB"/>
                </a:solidFill>
              </a:rPr>
              <a:t>the </a:t>
            </a:r>
            <a:r>
              <a:rPr lang="en-US" sz="2000" b="1" dirty="0" smtClean="0">
                <a:solidFill>
                  <a:srgbClr val="1E4DCB"/>
                </a:solidFill>
              </a:rPr>
              <a:t>EE is due Fall of the Senior year.  Each student is assigned a faculty advisor to assist with EE content and revisions. </a:t>
            </a:r>
            <a:endParaRPr lang="en-US" sz="2000" b="1" dirty="0">
              <a:solidFill>
                <a:srgbClr val="1E4DCB"/>
              </a:solidFill>
            </a:endParaRPr>
          </a:p>
        </p:txBody>
      </p:sp>
      <p:pic>
        <p:nvPicPr>
          <p:cNvPr id="14" name="Content Placeholder 4">
            <a:extLst>
              <a:ext uri="{FF2B5EF4-FFF2-40B4-BE49-F238E27FC236}">
                <a16:creationId xmlns:a16="http://schemas.microsoft.com/office/drawing/2014/main" xmlns="" id="{16D3237E-2B28-CE40-B0E9-5ADDFAF34005}"/>
              </a:ext>
            </a:extLst>
          </p:cNvPr>
          <p:cNvPicPr>
            <a:picLocks noChangeAspect="1"/>
          </p:cNvPicPr>
          <p:nvPr/>
        </p:nvPicPr>
        <p:blipFill>
          <a:blip r:embed="rId4"/>
          <a:stretch>
            <a:fillRect/>
          </a:stretch>
        </p:blipFill>
        <p:spPr>
          <a:xfrm>
            <a:off x="478955" y="5657321"/>
            <a:ext cx="922425" cy="914114"/>
          </a:xfrm>
          <a:prstGeom prst="rect">
            <a:avLst/>
          </a:prstGeom>
        </p:spPr>
      </p:pic>
      <p:sp>
        <p:nvSpPr>
          <p:cNvPr id="4" name="Date Placeholder 3"/>
          <p:cNvSpPr>
            <a:spLocks noGrp="1"/>
          </p:cNvSpPr>
          <p:nvPr>
            <p:ph type="dt" sz="half" idx="10"/>
          </p:nvPr>
        </p:nvSpPr>
        <p:spPr/>
        <p:txBody>
          <a:bodyPr/>
          <a:lstStyle/>
          <a:p>
            <a:r>
              <a:rPr lang="en-US" smtClean="0"/>
              <a:t>10/02/18</a:t>
            </a:r>
            <a:endParaRPr lang="en-US" dirty="0"/>
          </a:p>
        </p:txBody>
      </p:sp>
    </p:spTree>
    <p:extLst>
      <p:ext uri="{BB962C8B-B14F-4D97-AF65-F5344CB8AC3E}">
        <p14:creationId xmlns:p14="http://schemas.microsoft.com/office/powerpoint/2010/main" val="8482168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fade">
                                      <p:cBhvr>
                                        <p:cTn id="20" dur="500"/>
                                        <p:tgtEl>
                                          <p:spTgt spid="10">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fade">
                                      <p:cBhvr>
                                        <p:cTn id="23" dur="500"/>
                                        <p:tgtEl>
                                          <p:spTgt spid="10">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xEl>
                                              <p:pRg st="3" end="3"/>
                                            </p:txEl>
                                          </p:spTgt>
                                        </p:tgtEl>
                                        <p:attrNameLst>
                                          <p:attrName>style.visibility</p:attrName>
                                        </p:attrNameLst>
                                      </p:cBhvr>
                                      <p:to>
                                        <p:strVal val="visible"/>
                                      </p:to>
                                    </p:set>
                                    <p:animEffect transition="in" filter="fade">
                                      <p:cBhvr>
                                        <p:cTn id="26" dur="500"/>
                                        <p:tgtEl>
                                          <p:spTgt spid="10">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Effect transition="in" filter="fade">
                                      <p:cBhvr>
                                        <p:cTn id="29" dur="500"/>
                                        <p:tgtEl>
                                          <p:spTgt spid="10">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ssolve">
                                      <p:cBhvr>
                                        <p:cTn id="34" dur="500"/>
                                        <p:tgtEl>
                                          <p:spTgt spid="11"/>
                                        </p:tgtEl>
                                      </p:cBhvr>
                                    </p:animEffect>
                                  </p:childTnLst>
                                </p:cTn>
                              </p:par>
                              <p:par>
                                <p:cTn id="35" presetID="9"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childTnLst>
                          </p:cTn>
                        </p:par>
                        <p:par>
                          <p:cTn id="38" fill="hold">
                            <p:stCondLst>
                              <p:cond delay="500"/>
                            </p:stCondLst>
                            <p:childTnLst>
                              <p:par>
                                <p:cTn id="39" presetID="18" presetClass="entr" presetSubtype="12"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strips(downLeft)">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69DD45-DBAD-734D-9C89-7410F5F07585}"/>
              </a:ext>
            </a:extLst>
          </p:cNvPr>
          <p:cNvSpPr>
            <a:spLocks noGrp="1"/>
          </p:cNvSpPr>
          <p:nvPr>
            <p:ph type="title"/>
          </p:nvPr>
        </p:nvSpPr>
        <p:spPr>
          <a:xfrm>
            <a:off x="474584" y="367709"/>
            <a:ext cx="6814149" cy="740462"/>
          </a:xfrm>
        </p:spPr>
        <p:txBody>
          <a:bodyPr/>
          <a:lstStyle/>
          <a:p>
            <a:r>
              <a:rPr lang="en-US" dirty="0" smtClean="0">
                <a:latin typeface="Cooper Black" panose="0208090404030B020404" pitchFamily="18" charset="77"/>
              </a:rPr>
              <a:t>What are CAS hours?</a:t>
            </a:r>
            <a:endParaRPr lang="en-US" dirty="0">
              <a:latin typeface="Cooper Black" panose="0208090404030B020404" pitchFamily="18" charset="77"/>
            </a:endParaRPr>
          </a:p>
        </p:txBody>
      </p:sp>
      <p:pic>
        <p:nvPicPr>
          <p:cNvPr id="12" name="Content Placeholder 4">
            <a:extLst>
              <a:ext uri="{FF2B5EF4-FFF2-40B4-BE49-F238E27FC236}">
                <a16:creationId xmlns:a16="http://schemas.microsoft.com/office/drawing/2014/main" xmlns="" id="{C9DA6C29-E95B-7748-8069-80AB19CFDA0C}"/>
              </a:ext>
            </a:extLst>
          </p:cNvPr>
          <p:cNvPicPr>
            <a:picLocks noChangeAspect="1"/>
          </p:cNvPicPr>
          <p:nvPr/>
        </p:nvPicPr>
        <p:blipFill>
          <a:blip r:embed="rId3"/>
          <a:stretch>
            <a:fillRect/>
          </a:stretch>
        </p:blipFill>
        <p:spPr>
          <a:xfrm>
            <a:off x="7523748" y="322452"/>
            <a:ext cx="4138863" cy="1241659"/>
          </a:xfrm>
          <a:prstGeom prst="rect">
            <a:avLst/>
          </a:prstGeom>
        </p:spPr>
      </p:pic>
      <p:sp>
        <p:nvSpPr>
          <p:cNvPr id="5" name="Content Placeholder 2">
            <a:extLst>
              <a:ext uri="{FF2B5EF4-FFF2-40B4-BE49-F238E27FC236}">
                <a16:creationId xmlns:a16="http://schemas.microsoft.com/office/drawing/2014/main" xmlns="" id="{B26E5215-8AFA-004D-91DF-E84D2A1A0A2C}"/>
              </a:ext>
            </a:extLst>
          </p:cNvPr>
          <p:cNvSpPr>
            <a:spLocks noGrp="1"/>
          </p:cNvSpPr>
          <p:nvPr>
            <p:ph idx="1"/>
          </p:nvPr>
        </p:nvSpPr>
        <p:spPr>
          <a:xfrm>
            <a:off x="474584" y="1598132"/>
            <a:ext cx="11181351" cy="549334"/>
          </a:xfrm>
        </p:spPr>
        <p:txBody>
          <a:bodyPr>
            <a:normAutofit/>
          </a:bodyPr>
          <a:lstStyle/>
          <a:p>
            <a:pPr marL="0" indent="0">
              <a:buNone/>
            </a:pPr>
            <a:r>
              <a:rPr lang="en-US" dirty="0" smtClean="0"/>
              <a:t>The </a:t>
            </a:r>
            <a:r>
              <a:rPr lang="en-US" dirty="0"/>
              <a:t>three strands of CAS, which are often interwoven with particular </a:t>
            </a:r>
            <a:r>
              <a:rPr lang="en-US" dirty="0" smtClean="0"/>
              <a:t>activities</a:t>
            </a:r>
            <a:r>
              <a:rPr lang="en-US" dirty="0"/>
              <a:t> </a:t>
            </a:r>
            <a:r>
              <a:rPr lang="en-US" dirty="0" smtClean="0"/>
              <a:t>are:</a:t>
            </a:r>
            <a:endParaRPr lang="en-US" dirty="0"/>
          </a:p>
        </p:txBody>
      </p:sp>
      <p:sp>
        <p:nvSpPr>
          <p:cNvPr id="3" name="Rectangle 2"/>
          <p:cNvSpPr/>
          <p:nvPr/>
        </p:nvSpPr>
        <p:spPr>
          <a:xfrm>
            <a:off x="471943" y="2206455"/>
            <a:ext cx="3043072" cy="1015663"/>
          </a:xfrm>
          <a:prstGeom prst="rect">
            <a:avLst/>
          </a:prstGeom>
        </p:spPr>
        <p:txBody>
          <a:bodyPr wrap="square">
            <a:spAutoFit/>
          </a:bodyPr>
          <a:lstStyle/>
          <a:p>
            <a:pPr algn="ctr"/>
            <a:r>
              <a:rPr lang="en-US" sz="2400" b="1" u="sng" dirty="0"/>
              <a:t>Creativity</a:t>
            </a:r>
            <a:r>
              <a:rPr lang="en-US" b="1" dirty="0"/>
              <a:t> </a:t>
            </a:r>
            <a:endParaRPr lang="en-US" dirty="0" smtClean="0"/>
          </a:p>
          <a:p>
            <a:pPr algn="ctr"/>
            <a:r>
              <a:rPr lang="en-US" dirty="0" smtClean="0"/>
              <a:t>experiences </a:t>
            </a:r>
            <a:r>
              <a:rPr lang="en-US" dirty="0"/>
              <a:t>that involve creative thinking</a:t>
            </a:r>
            <a:r>
              <a:rPr lang="en-US" dirty="0" smtClean="0"/>
              <a:t>.</a:t>
            </a:r>
            <a:endParaRPr lang="en-US" b="1" u="sng" dirty="0"/>
          </a:p>
        </p:txBody>
      </p:sp>
      <p:sp>
        <p:nvSpPr>
          <p:cNvPr id="8" name="Rectangle 7"/>
          <p:cNvSpPr/>
          <p:nvPr/>
        </p:nvSpPr>
        <p:spPr>
          <a:xfrm>
            <a:off x="7669163" y="2206455"/>
            <a:ext cx="4114799" cy="1846659"/>
          </a:xfrm>
          <a:prstGeom prst="rect">
            <a:avLst/>
          </a:prstGeom>
        </p:spPr>
        <p:txBody>
          <a:bodyPr wrap="square">
            <a:spAutoFit/>
          </a:bodyPr>
          <a:lstStyle/>
          <a:p>
            <a:pPr algn="ctr"/>
            <a:r>
              <a:rPr lang="en-US" sz="2400" b="1" u="sng" dirty="0" smtClean="0"/>
              <a:t>Service</a:t>
            </a:r>
            <a:r>
              <a:rPr lang="en-US" dirty="0"/>
              <a:t> </a:t>
            </a:r>
          </a:p>
          <a:p>
            <a:pPr algn="ctr"/>
            <a:r>
              <a:rPr lang="en-US" dirty="0" smtClean="0"/>
              <a:t>an </a:t>
            </a:r>
            <a:r>
              <a:rPr lang="en-US" dirty="0"/>
              <a:t>unpaid and voluntary exchange that has a learning benefit for the student. The rights, dignity and autonomy of all those involved are respected.</a:t>
            </a:r>
          </a:p>
        </p:txBody>
      </p:sp>
      <p:sp>
        <p:nvSpPr>
          <p:cNvPr id="10" name="Rectangle 9"/>
          <p:cNvSpPr/>
          <p:nvPr/>
        </p:nvSpPr>
        <p:spPr>
          <a:xfrm>
            <a:off x="3647779" y="2206455"/>
            <a:ext cx="3859159" cy="1846659"/>
          </a:xfrm>
          <a:prstGeom prst="rect">
            <a:avLst/>
          </a:prstGeom>
        </p:spPr>
        <p:txBody>
          <a:bodyPr wrap="square">
            <a:spAutoFit/>
          </a:bodyPr>
          <a:lstStyle/>
          <a:p>
            <a:pPr algn="ctr"/>
            <a:r>
              <a:rPr lang="en-US" sz="2400" b="1" u="sng" dirty="0" smtClean="0"/>
              <a:t>Activity</a:t>
            </a:r>
            <a:endParaRPr lang="en-US" dirty="0" smtClean="0"/>
          </a:p>
          <a:p>
            <a:pPr algn="ctr"/>
            <a:r>
              <a:rPr lang="en-US" dirty="0" smtClean="0"/>
              <a:t>physical </a:t>
            </a:r>
            <a:r>
              <a:rPr lang="en-US" dirty="0"/>
              <a:t>exertion contributing to a healthy lifestyle, complementing academic work elsewhere in the Diploma </a:t>
            </a:r>
            <a:r>
              <a:rPr lang="en-US" dirty="0" err="1"/>
              <a:t>Programme</a:t>
            </a:r>
            <a:r>
              <a:rPr lang="en-US" dirty="0" smtClean="0"/>
              <a:t>.</a:t>
            </a:r>
            <a:endParaRPr lang="en-US" b="1" u="sng" dirty="0"/>
          </a:p>
        </p:txBody>
      </p:sp>
      <p:sp>
        <p:nvSpPr>
          <p:cNvPr id="4" name="Rectangle 3"/>
          <p:cNvSpPr/>
          <p:nvPr/>
        </p:nvSpPr>
        <p:spPr>
          <a:xfrm>
            <a:off x="474584" y="4153647"/>
            <a:ext cx="11367646" cy="1200329"/>
          </a:xfrm>
          <a:prstGeom prst="rect">
            <a:avLst/>
          </a:prstGeom>
        </p:spPr>
        <p:txBody>
          <a:bodyPr wrap="square">
            <a:spAutoFit/>
          </a:bodyPr>
          <a:lstStyle/>
          <a:p>
            <a:r>
              <a:rPr lang="en-US" dirty="0" smtClean="0"/>
              <a:t>To demonstrate </a:t>
            </a:r>
            <a:r>
              <a:rPr lang="en-US" dirty="0"/>
              <a:t>these concepts, students </a:t>
            </a:r>
            <a:r>
              <a:rPr lang="en-US" dirty="0" smtClean="0"/>
              <a:t>undertake </a:t>
            </a:r>
            <a:r>
              <a:rPr lang="en-US" dirty="0"/>
              <a:t>a </a:t>
            </a:r>
            <a:r>
              <a:rPr lang="en-US" b="1" u="sng" dirty="0"/>
              <a:t>CAS </a:t>
            </a:r>
            <a:r>
              <a:rPr lang="en-US" b="1" u="sng" dirty="0" smtClean="0"/>
              <a:t>Project</a:t>
            </a:r>
            <a:r>
              <a:rPr lang="en-US" dirty="0" smtClean="0"/>
              <a:t> which challenges </a:t>
            </a:r>
            <a:r>
              <a:rPr lang="en-US" dirty="0"/>
              <a:t>students to:</a:t>
            </a:r>
          </a:p>
          <a:p>
            <a:pPr marL="285750" indent="-285750">
              <a:buFont typeface="Wingdings" charset="2"/>
              <a:buChar char="§"/>
            </a:pPr>
            <a:r>
              <a:rPr lang="en-US" dirty="0"/>
              <a:t>show initiative</a:t>
            </a:r>
          </a:p>
          <a:p>
            <a:pPr marL="285750" indent="-285750">
              <a:buFont typeface="Wingdings" charset="2"/>
              <a:buChar char="§"/>
            </a:pPr>
            <a:r>
              <a:rPr lang="en-US" dirty="0"/>
              <a:t>demonstrate perseverance</a:t>
            </a:r>
          </a:p>
          <a:p>
            <a:pPr marL="285750" indent="-285750">
              <a:buFont typeface="Wingdings" charset="2"/>
              <a:buChar char="§"/>
            </a:pPr>
            <a:r>
              <a:rPr lang="en-US" dirty="0"/>
              <a:t>develop skills such as collaboration, problem solving and decision making.</a:t>
            </a:r>
          </a:p>
        </p:txBody>
      </p:sp>
      <p:sp>
        <p:nvSpPr>
          <p:cNvPr id="11" name="Rectangle 10"/>
          <p:cNvSpPr/>
          <p:nvPr/>
        </p:nvSpPr>
        <p:spPr>
          <a:xfrm>
            <a:off x="0" y="5370758"/>
            <a:ext cx="12192000" cy="148724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0657C825-30A6-ED48-AEF3-76167E9FEEF8}"/>
              </a:ext>
            </a:extLst>
          </p:cNvPr>
          <p:cNvSpPr txBox="1"/>
          <p:nvPr/>
        </p:nvSpPr>
        <p:spPr>
          <a:xfrm>
            <a:off x="1465267" y="5625567"/>
            <a:ext cx="10323962" cy="1015663"/>
          </a:xfrm>
          <a:prstGeom prst="rect">
            <a:avLst/>
          </a:prstGeom>
          <a:noFill/>
        </p:spPr>
        <p:txBody>
          <a:bodyPr wrap="square" rtlCol="0">
            <a:spAutoFit/>
          </a:bodyPr>
          <a:lstStyle/>
          <a:p>
            <a:r>
              <a:rPr lang="en-US" sz="2000" b="1" dirty="0">
                <a:solidFill>
                  <a:srgbClr val="1E4DCB"/>
                </a:solidFill>
              </a:rPr>
              <a:t>At </a:t>
            </a:r>
            <a:r>
              <a:rPr lang="en-US" sz="2000" b="1" dirty="0" smtClean="0">
                <a:solidFill>
                  <a:srgbClr val="1E4DCB"/>
                </a:solidFill>
              </a:rPr>
              <a:t>DMHS, 75 CAS hours, 25 hours in each category, are required per year and are logged in Manage BAC. Students are informed when they can begin logging hours.</a:t>
            </a:r>
            <a:endParaRPr lang="en-US" sz="2000" b="1" dirty="0">
              <a:solidFill>
                <a:srgbClr val="1E4DCB"/>
              </a:solidFill>
            </a:endParaRPr>
          </a:p>
        </p:txBody>
      </p:sp>
      <p:pic>
        <p:nvPicPr>
          <p:cNvPr id="14" name="Content Placeholder 4">
            <a:extLst>
              <a:ext uri="{FF2B5EF4-FFF2-40B4-BE49-F238E27FC236}">
                <a16:creationId xmlns:a16="http://schemas.microsoft.com/office/drawing/2014/main" xmlns="" id="{16D3237E-2B28-CE40-B0E9-5ADDFAF34005}"/>
              </a:ext>
            </a:extLst>
          </p:cNvPr>
          <p:cNvPicPr>
            <a:picLocks noChangeAspect="1"/>
          </p:cNvPicPr>
          <p:nvPr/>
        </p:nvPicPr>
        <p:blipFill>
          <a:blip r:embed="rId4"/>
          <a:stretch>
            <a:fillRect/>
          </a:stretch>
        </p:blipFill>
        <p:spPr>
          <a:xfrm>
            <a:off x="478955" y="5657321"/>
            <a:ext cx="922425" cy="914114"/>
          </a:xfrm>
          <a:prstGeom prst="rect">
            <a:avLst/>
          </a:prstGeom>
        </p:spPr>
      </p:pic>
      <p:sp>
        <p:nvSpPr>
          <p:cNvPr id="6" name="Date Placeholder 5"/>
          <p:cNvSpPr>
            <a:spLocks noGrp="1"/>
          </p:cNvSpPr>
          <p:nvPr>
            <p:ph type="dt" sz="half" idx="10"/>
          </p:nvPr>
        </p:nvSpPr>
        <p:spPr/>
        <p:txBody>
          <a:bodyPr/>
          <a:lstStyle/>
          <a:p>
            <a:r>
              <a:rPr lang="en-US" smtClean="0"/>
              <a:t>10/02/18</a:t>
            </a:r>
            <a:endParaRPr lang="en-US" dirty="0"/>
          </a:p>
        </p:txBody>
      </p:sp>
    </p:spTree>
    <p:extLst>
      <p:ext uri="{BB962C8B-B14F-4D97-AF65-F5344CB8AC3E}">
        <p14:creationId xmlns:p14="http://schemas.microsoft.com/office/powerpoint/2010/main" val="43085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0.70"/>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strVal val="#ppt_w*0.70"/>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500"/>
                                        <p:tgtEl>
                                          <p:spTgt spid="4">
                                            <p:txEl>
                                              <p:pRg st="0" end="0"/>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500"/>
                                        <p:tgtEl>
                                          <p:spTgt spid="4">
                                            <p:txEl>
                                              <p:pRg st="1" end="1"/>
                                            </p:txEl>
                                          </p:spTgt>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fade">
                                      <p:cBhvr>
                                        <p:cTn id="36" dur="500"/>
                                        <p:tgtEl>
                                          <p:spTgt spid="4">
                                            <p:txEl>
                                              <p:pRg st="2" end="2"/>
                                            </p:txEl>
                                          </p:spTgt>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500"/>
                                        <p:tgtEl>
                                          <p:spTgt spid="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dissolve">
                                      <p:cBhvr>
                                        <p:cTn id="45" dur="500"/>
                                        <p:tgtEl>
                                          <p:spTgt spid="11"/>
                                        </p:tgtEl>
                                      </p:cBhvr>
                                    </p:animEffect>
                                  </p:childTnLst>
                                </p:cTn>
                              </p:par>
                              <p:par>
                                <p:cTn id="46" presetID="9" presetClass="entr" presetSubtype="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dissolve">
                                      <p:cBhvr>
                                        <p:cTn id="48" dur="500"/>
                                        <p:tgtEl>
                                          <p:spTgt spid="14"/>
                                        </p:tgtEl>
                                      </p:cBhvr>
                                    </p:animEffect>
                                  </p:childTnLst>
                                </p:cTn>
                              </p:par>
                            </p:childTnLst>
                          </p:cTn>
                        </p:par>
                        <p:par>
                          <p:cTn id="49" fill="hold">
                            <p:stCondLst>
                              <p:cond delay="500"/>
                            </p:stCondLst>
                            <p:childTnLst>
                              <p:par>
                                <p:cTn id="50" presetID="18" presetClass="entr" presetSubtype="12"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strips(downLeft)">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P spid="11"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a:extLst>
              <a:ext uri="{FF2B5EF4-FFF2-40B4-BE49-F238E27FC236}">
                <a16:creationId xmlns:a16="http://schemas.microsoft.com/office/drawing/2014/main" xmlns="" id="{C9DA6C29-E95B-7748-8069-80AB19CFDA0C}"/>
              </a:ext>
            </a:extLst>
          </p:cNvPr>
          <p:cNvPicPr>
            <a:picLocks noChangeAspect="1"/>
          </p:cNvPicPr>
          <p:nvPr/>
        </p:nvPicPr>
        <p:blipFill>
          <a:blip r:embed="rId3"/>
          <a:stretch>
            <a:fillRect/>
          </a:stretch>
        </p:blipFill>
        <p:spPr>
          <a:xfrm>
            <a:off x="7523748" y="322452"/>
            <a:ext cx="4138863" cy="1241659"/>
          </a:xfrm>
          <a:prstGeom prst="rect">
            <a:avLst/>
          </a:prstGeom>
        </p:spPr>
      </p:pic>
      <p:sp>
        <p:nvSpPr>
          <p:cNvPr id="13" name="TextBox 12">
            <a:extLst>
              <a:ext uri="{FF2B5EF4-FFF2-40B4-BE49-F238E27FC236}">
                <a16:creationId xmlns:a16="http://schemas.microsoft.com/office/drawing/2014/main" xmlns="" id="{6F2D6602-12B7-9C42-B497-8F51347CF8D3}"/>
              </a:ext>
            </a:extLst>
          </p:cNvPr>
          <p:cNvSpPr txBox="1"/>
          <p:nvPr/>
        </p:nvSpPr>
        <p:spPr>
          <a:xfrm>
            <a:off x="6392776" y="2598818"/>
            <a:ext cx="4724403" cy="2339102"/>
          </a:xfrm>
          <a:prstGeom prst="rect">
            <a:avLst/>
          </a:prstGeom>
          <a:noFill/>
        </p:spPr>
        <p:txBody>
          <a:bodyPr wrap="square" rtlCol="0">
            <a:spAutoFit/>
          </a:bodyPr>
          <a:lstStyle/>
          <a:p>
            <a:r>
              <a:rPr lang="en-US" sz="2800" b="1" u="sng" dirty="0" smtClean="0"/>
              <a:t>ASSESSMENT &amp; EXAMS</a:t>
            </a:r>
          </a:p>
          <a:p>
            <a:endParaRPr lang="en-US" b="1" u="sng" dirty="0"/>
          </a:p>
          <a:p>
            <a:r>
              <a:rPr lang="en-US" sz="2000" dirty="0"/>
              <a:t>The International Baccalaureate® (IB) assesses student work as direct evidence of achievement against the stated goals of the Diploma </a:t>
            </a:r>
            <a:r>
              <a:rPr lang="en-US" sz="2000" dirty="0" err="1"/>
              <a:t>Programme</a:t>
            </a:r>
            <a:r>
              <a:rPr lang="en-US" sz="2000" dirty="0"/>
              <a:t> (DP) courses</a:t>
            </a:r>
            <a:r>
              <a:rPr lang="en-US" sz="2000" dirty="0" smtClean="0"/>
              <a:t>.</a:t>
            </a:r>
            <a:endParaRPr lang="en-US" sz="2000" dirty="0"/>
          </a:p>
        </p:txBody>
      </p:sp>
      <p:sp>
        <p:nvSpPr>
          <p:cNvPr id="10" name="TextBox 9">
            <a:extLst>
              <a:ext uri="{FF2B5EF4-FFF2-40B4-BE49-F238E27FC236}">
                <a16:creationId xmlns:a16="http://schemas.microsoft.com/office/drawing/2014/main" xmlns="" id="{6F2D6602-12B7-9C42-B497-8F51347CF8D3}"/>
              </a:ext>
            </a:extLst>
          </p:cNvPr>
          <p:cNvSpPr txBox="1"/>
          <p:nvPr/>
        </p:nvSpPr>
        <p:spPr>
          <a:xfrm>
            <a:off x="753973" y="2598818"/>
            <a:ext cx="4226241" cy="4493538"/>
          </a:xfrm>
          <a:prstGeom prst="rect">
            <a:avLst/>
          </a:prstGeom>
          <a:noFill/>
        </p:spPr>
        <p:txBody>
          <a:bodyPr wrap="square" rtlCol="0">
            <a:spAutoFit/>
          </a:bodyPr>
          <a:lstStyle/>
          <a:p>
            <a:r>
              <a:rPr lang="en-US" sz="2800" b="1" u="sng" dirty="0" smtClean="0">
                <a:solidFill>
                  <a:schemeClr val="tx1">
                    <a:lumMod val="65000"/>
                  </a:schemeClr>
                </a:solidFill>
              </a:rPr>
              <a:t>THE DP CURRICULUM</a:t>
            </a:r>
          </a:p>
          <a:p>
            <a:endParaRPr lang="en-US" b="1" dirty="0" smtClean="0"/>
          </a:p>
          <a:p>
            <a:pPr marL="285750" indent="-285750">
              <a:buFont typeface="Arial" charset="0"/>
              <a:buChar char="•"/>
            </a:pPr>
            <a:r>
              <a:rPr lang="en-US" sz="2000" b="1" dirty="0" smtClean="0">
                <a:solidFill>
                  <a:schemeClr val="tx1">
                    <a:lumMod val="65000"/>
                  </a:schemeClr>
                </a:solidFill>
              </a:rPr>
              <a:t>Six subject groups</a:t>
            </a:r>
          </a:p>
          <a:p>
            <a:pPr marL="285750" indent="-285750">
              <a:buFont typeface="Arial" charset="0"/>
              <a:buChar char="•"/>
            </a:pPr>
            <a:endParaRPr lang="en-US" sz="2000" b="1" dirty="0">
              <a:solidFill>
                <a:schemeClr val="tx1">
                  <a:lumMod val="65000"/>
                </a:schemeClr>
              </a:solidFill>
            </a:endParaRPr>
          </a:p>
          <a:p>
            <a:pPr marL="285750" indent="-285750">
              <a:buFont typeface="Arial" charset="0"/>
              <a:buChar char="•"/>
            </a:pPr>
            <a:r>
              <a:rPr lang="en-US" sz="2000" b="1" dirty="0" smtClean="0">
                <a:solidFill>
                  <a:schemeClr val="tx1">
                    <a:lumMod val="65000"/>
                  </a:schemeClr>
                </a:solidFill>
              </a:rPr>
              <a:t>DP Core</a:t>
            </a:r>
            <a:br>
              <a:rPr lang="en-US" sz="2000" b="1" dirty="0" smtClean="0">
                <a:solidFill>
                  <a:schemeClr val="tx1">
                    <a:lumMod val="65000"/>
                  </a:schemeClr>
                </a:solidFill>
              </a:rPr>
            </a:br>
            <a:endParaRPr lang="en-US" sz="2000" b="1" dirty="0" smtClean="0">
              <a:solidFill>
                <a:schemeClr val="tx1">
                  <a:lumMod val="65000"/>
                </a:schemeClr>
              </a:solidFill>
            </a:endParaRPr>
          </a:p>
          <a:p>
            <a:pPr lvl="1"/>
            <a:r>
              <a:rPr lang="en-US" sz="2000" dirty="0" smtClean="0">
                <a:solidFill>
                  <a:schemeClr val="tx1">
                    <a:lumMod val="65000"/>
                  </a:schemeClr>
                </a:solidFill>
              </a:rPr>
              <a:t>Students reflect on the nature of knowledge, complete independent research and undertake a project that often involves community service</a:t>
            </a:r>
          </a:p>
          <a:p>
            <a:endParaRPr lang="en-US" sz="2000" b="1" dirty="0"/>
          </a:p>
          <a:p>
            <a:endParaRPr lang="en-US" sz="2000" dirty="0"/>
          </a:p>
        </p:txBody>
      </p:sp>
      <p:sp>
        <p:nvSpPr>
          <p:cNvPr id="17" name="Title 1">
            <a:extLst>
              <a:ext uri="{FF2B5EF4-FFF2-40B4-BE49-F238E27FC236}">
                <a16:creationId xmlns:a16="http://schemas.microsoft.com/office/drawing/2014/main" xmlns="" id="{FF69DD45-DBAD-734D-9C89-7410F5F07585}"/>
              </a:ext>
            </a:extLst>
          </p:cNvPr>
          <p:cNvSpPr>
            <a:spLocks noGrp="1"/>
          </p:cNvSpPr>
          <p:nvPr>
            <p:ph type="title"/>
          </p:nvPr>
        </p:nvSpPr>
        <p:spPr>
          <a:xfrm>
            <a:off x="467800" y="371835"/>
            <a:ext cx="7187990" cy="740462"/>
          </a:xfrm>
        </p:spPr>
        <p:txBody>
          <a:bodyPr/>
          <a:lstStyle/>
          <a:p>
            <a:r>
              <a:rPr lang="en-US" dirty="0" smtClean="0">
                <a:latin typeface="Cooper Black" panose="0208090404030B020404" pitchFamily="18" charset="77"/>
              </a:rPr>
              <a:t>What </a:t>
            </a:r>
            <a:r>
              <a:rPr lang="en-US" dirty="0">
                <a:latin typeface="Cooper Black" panose="0208090404030B020404" pitchFamily="18" charset="77"/>
              </a:rPr>
              <a:t>is </a:t>
            </a:r>
            <a:r>
              <a:rPr lang="en-US" dirty="0" smtClean="0">
                <a:latin typeface="Cooper Black" panose="0208090404030B020404" pitchFamily="18" charset="77"/>
              </a:rPr>
              <a:t>IB DP?</a:t>
            </a:r>
            <a:endParaRPr lang="en-US" dirty="0">
              <a:latin typeface="Cooper Black" panose="0208090404030B020404" pitchFamily="18" charset="77"/>
            </a:endParaRPr>
          </a:p>
        </p:txBody>
      </p:sp>
      <p:sp>
        <p:nvSpPr>
          <p:cNvPr id="18" name="TextBox 17">
            <a:extLst>
              <a:ext uri="{FF2B5EF4-FFF2-40B4-BE49-F238E27FC236}">
                <a16:creationId xmlns:a16="http://schemas.microsoft.com/office/drawing/2014/main" xmlns="" id="{0657C825-30A6-ED48-AEF3-76167E9FEEF8}"/>
              </a:ext>
            </a:extLst>
          </p:cNvPr>
          <p:cNvSpPr txBox="1"/>
          <p:nvPr/>
        </p:nvSpPr>
        <p:spPr>
          <a:xfrm>
            <a:off x="467800" y="1123476"/>
            <a:ext cx="6914149" cy="1015663"/>
          </a:xfrm>
          <a:prstGeom prst="rect">
            <a:avLst/>
          </a:prstGeom>
          <a:noFill/>
        </p:spPr>
        <p:txBody>
          <a:bodyPr wrap="square" rtlCol="0">
            <a:spAutoFit/>
          </a:bodyPr>
          <a:lstStyle/>
          <a:p>
            <a:r>
              <a:rPr lang="en-US" sz="2000" dirty="0"/>
              <a:t>The Diploma </a:t>
            </a:r>
            <a:r>
              <a:rPr lang="en-US" sz="2000" dirty="0" err="1"/>
              <a:t>Programme</a:t>
            </a:r>
            <a:r>
              <a:rPr lang="en-US" sz="2000" dirty="0"/>
              <a:t> (DP) is open to any student aged 16 to 19, at schools that have been authorized to implement the </a:t>
            </a:r>
            <a:r>
              <a:rPr lang="en-US" sz="2000" dirty="0" err="1"/>
              <a:t>programme</a:t>
            </a:r>
            <a:r>
              <a:rPr lang="en-US" sz="2000" dirty="0" smtClean="0"/>
              <a:t>.</a:t>
            </a:r>
            <a:endParaRPr lang="en-US" sz="2000" dirty="0"/>
          </a:p>
        </p:txBody>
      </p:sp>
      <p:sp>
        <p:nvSpPr>
          <p:cNvPr id="2" name="Date Placeholder 1"/>
          <p:cNvSpPr>
            <a:spLocks noGrp="1"/>
          </p:cNvSpPr>
          <p:nvPr>
            <p:ph type="dt" sz="half" idx="10"/>
          </p:nvPr>
        </p:nvSpPr>
        <p:spPr/>
        <p:txBody>
          <a:bodyPr/>
          <a:lstStyle/>
          <a:p>
            <a:r>
              <a:rPr lang="en-US" smtClean="0"/>
              <a:t>10/02/18</a:t>
            </a:r>
            <a:endParaRPr lang="en-US" dirty="0"/>
          </a:p>
        </p:txBody>
      </p:sp>
    </p:spTree>
    <p:extLst>
      <p:ext uri="{BB962C8B-B14F-4D97-AF65-F5344CB8AC3E}">
        <p14:creationId xmlns:p14="http://schemas.microsoft.com/office/powerpoint/2010/main" val="29284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69DD45-DBAD-734D-9C89-7410F5F07585}"/>
              </a:ext>
            </a:extLst>
          </p:cNvPr>
          <p:cNvSpPr>
            <a:spLocks noGrp="1"/>
          </p:cNvSpPr>
          <p:nvPr>
            <p:ph type="title"/>
          </p:nvPr>
        </p:nvSpPr>
        <p:spPr>
          <a:xfrm>
            <a:off x="475629" y="351380"/>
            <a:ext cx="6814149" cy="740462"/>
          </a:xfrm>
        </p:spPr>
        <p:txBody>
          <a:bodyPr/>
          <a:lstStyle/>
          <a:p>
            <a:r>
              <a:rPr lang="en-US" dirty="0" smtClean="0">
                <a:latin typeface="Cooper Black" panose="0208090404030B020404" pitchFamily="18" charset="77"/>
              </a:rPr>
              <a:t>What is IOP?</a:t>
            </a:r>
            <a:endParaRPr lang="en-US" dirty="0">
              <a:latin typeface="Cooper Black" panose="0208090404030B020404" pitchFamily="18" charset="77"/>
            </a:endParaRPr>
          </a:p>
        </p:txBody>
      </p:sp>
      <p:pic>
        <p:nvPicPr>
          <p:cNvPr id="12" name="Content Placeholder 4">
            <a:extLst>
              <a:ext uri="{FF2B5EF4-FFF2-40B4-BE49-F238E27FC236}">
                <a16:creationId xmlns:a16="http://schemas.microsoft.com/office/drawing/2014/main" xmlns="" id="{C9DA6C29-E95B-7748-8069-80AB19CFDA0C}"/>
              </a:ext>
            </a:extLst>
          </p:cNvPr>
          <p:cNvPicPr>
            <a:picLocks noChangeAspect="1"/>
          </p:cNvPicPr>
          <p:nvPr/>
        </p:nvPicPr>
        <p:blipFill>
          <a:blip r:embed="rId3"/>
          <a:stretch>
            <a:fillRect/>
          </a:stretch>
        </p:blipFill>
        <p:spPr>
          <a:xfrm>
            <a:off x="7523748" y="322452"/>
            <a:ext cx="4138863" cy="1241659"/>
          </a:xfrm>
          <a:prstGeom prst="rect">
            <a:avLst/>
          </a:prstGeom>
        </p:spPr>
      </p:pic>
      <p:sp>
        <p:nvSpPr>
          <p:cNvPr id="3" name="Content Placeholder 2"/>
          <p:cNvSpPr>
            <a:spLocks noGrp="1"/>
          </p:cNvSpPr>
          <p:nvPr>
            <p:ph idx="1"/>
          </p:nvPr>
        </p:nvSpPr>
        <p:spPr>
          <a:xfrm>
            <a:off x="475629" y="2252277"/>
            <a:ext cx="10925779" cy="2986242"/>
          </a:xfrm>
        </p:spPr>
        <p:txBody>
          <a:bodyPr>
            <a:noAutofit/>
          </a:bodyPr>
          <a:lstStyle/>
          <a:p>
            <a:pPr fontAlgn="base">
              <a:buFont typeface="Wingdings" charset="2"/>
              <a:buChar char="§"/>
            </a:pPr>
            <a:r>
              <a:rPr lang="en-US" sz="1800" dirty="0" smtClean="0"/>
              <a:t>Students </a:t>
            </a:r>
            <a:r>
              <a:rPr lang="en-US" sz="1800" dirty="0"/>
              <a:t>must be able to show their knowledge and understanding of the work(s) used for the presentation. </a:t>
            </a:r>
          </a:p>
          <a:p>
            <a:pPr fontAlgn="base">
              <a:buFont typeface="Wingdings" charset="2"/>
              <a:buChar char="§"/>
            </a:pPr>
            <a:r>
              <a:rPr lang="en-US" sz="1800" dirty="0"/>
              <a:t>Students must choose a manner of presentation that matches the chosen style of delivery and use strategies to make the presentation interesting for the audience. </a:t>
            </a:r>
          </a:p>
          <a:p>
            <a:pPr fontAlgn="base">
              <a:buFont typeface="Wingdings" charset="2"/>
              <a:buChar char="§"/>
            </a:pPr>
            <a:r>
              <a:rPr lang="en-US" sz="1800" dirty="0"/>
              <a:t>The choice of language must be suited to the type of activity and style of delivery. It could be an informal register if the student is attempting to convey the voice of a character in a role play, or it could be a formal register if they choose to present an analysis.</a:t>
            </a:r>
          </a:p>
          <a:p>
            <a:pPr fontAlgn="base">
              <a:buFont typeface="Wingdings" charset="2"/>
              <a:buChar char="§"/>
            </a:pPr>
            <a:r>
              <a:rPr lang="en-US" sz="1800" dirty="0"/>
              <a:t>Discussion must follow the presentation, so it is best conducted as a class activity or an activity done in front of an audience</a:t>
            </a:r>
            <a:r>
              <a:rPr lang="en-US" sz="1800" dirty="0" smtClean="0"/>
              <a:t>.</a:t>
            </a:r>
            <a:endParaRPr lang="en-US" sz="1800" dirty="0"/>
          </a:p>
        </p:txBody>
      </p:sp>
      <p:sp>
        <p:nvSpPr>
          <p:cNvPr id="4" name="Rectangle 3"/>
          <p:cNvSpPr/>
          <p:nvPr/>
        </p:nvSpPr>
        <p:spPr>
          <a:xfrm>
            <a:off x="475629" y="1126786"/>
            <a:ext cx="6814149" cy="1015663"/>
          </a:xfrm>
          <a:prstGeom prst="rect">
            <a:avLst/>
          </a:prstGeom>
        </p:spPr>
        <p:txBody>
          <a:bodyPr wrap="square">
            <a:spAutoFit/>
          </a:bodyPr>
          <a:lstStyle/>
          <a:p>
            <a:r>
              <a:rPr lang="en-US" sz="2000" dirty="0" smtClean="0"/>
              <a:t>Individual Oral Presentation aims </a:t>
            </a:r>
            <a:r>
              <a:rPr lang="en-US" sz="2000" dirty="0"/>
              <a:t>to give an incentive for students to develop their oral presentation skills in areas that interest </a:t>
            </a:r>
            <a:r>
              <a:rPr lang="en-US" sz="2000" dirty="0" smtClean="0"/>
              <a:t>them</a:t>
            </a:r>
            <a:r>
              <a:rPr lang="en-US" sz="2000" dirty="0"/>
              <a:t>.</a:t>
            </a:r>
          </a:p>
        </p:txBody>
      </p:sp>
      <p:sp>
        <p:nvSpPr>
          <p:cNvPr id="10" name="Rectangle 9"/>
          <p:cNvSpPr/>
          <p:nvPr/>
        </p:nvSpPr>
        <p:spPr>
          <a:xfrm>
            <a:off x="0" y="5370758"/>
            <a:ext cx="12192000" cy="148724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0657C825-30A6-ED48-AEF3-76167E9FEEF8}"/>
              </a:ext>
            </a:extLst>
          </p:cNvPr>
          <p:cNvSpPr txBox="1"/>
          <p:nvPr/>
        </p:nvSpPr>
        <p:spPr>
          <a:xfrm>
            <a:off x="1465267" y="5914323"/>
            <a:ext cx="10323962" cy="400110"/>
          </a:xfrm>
          <a:prstGeom prst="rect">
            <a:avLst/>
          </a:prstGeom>
          <a:noFill/>
        </p:spPr>
        <p:txBody>
          <a:bodyPr wrap="square" rtlCol="0">
            <a:spAutoFit/>
          </a:bodyPr>
          <a:lstStyle/>
          <a:p>
            <a:r>
              <a:rPr lang="en-US" sz="2000" b="1" dirty="0">
                <a:solidFill>
                  <a:srgbClr val="1E4DCB"/>
                </a:solidFill>
              </a:rPr>
              <a:t>At </a:t>
            </a:r>
            <a:r>
              <a:rPr lang="en-US" sz="2000" b="1" dirty="0" smtClean="0">
                <a:solidFill>
                  <a:srgbClr val="1E4DCB"/>
                </a:solidFill>
              </a:rPr>
              <a:t>DMHS, the </a:t>
            </a:r>
            <a:r>
              <a:rPr lang="en-US" sz="2000" b="1" dirty="0">
                <a:solidFill>
                  <a:srgbClr val="1E4DCB"/>
                </a:solidFill>
              </a:rPr>
              <a:t>IOP is part of the 11</a:t>
            </a:r>
            <a:r>
              <a:rPr lang="en-US" sz="2000" b="1" baseline="30000" dirty="0">
                <a:solidFill>
                  <a:srgbClr val="1E4DCB"/>
                </a:solidFill>
              </a:rPr>
              <a:t>th</a:t>
            </a:r>
            <a:r>
              <a:rPr lang="en-US" sz="2000" b="1" dirty="0">
                <a:solidFill>
                  <a:srgbClr val="1E4DCB"/>
                </a:solidFill>
              </a:rPr>
              <a:t> </a:t>
            </a:r>
            <a:r>
              <a:rPr lang="en-US" sz="2000" b="1" dirty="0" smtClean="0">
                <a:solidFill>
                  <a:srgbClr val="1E4DCB"/>
                </a:solidFill>
              </a:rPr>
              <a:t>grade </a:t>
            </a:r>
            <a:r>
              <a:rPr lang="en-US" sz="2000" b="1" dirty="0">
                <a:solidFill>
                  <a:srgbClr val="1E4DCB"/>
                </a:solidFill>
              </a:rPr>
              <a:t>English curriculum</a:t>
            </a:r>
          </a:p>
        </p:txBody>
      </p:sp>
      <p:pic>
        <p:nvPicPr>
          <p:cNvPr id="13" name="Content Placeholder 4">
            <a:extLst>
              <a:ext uri="{FF2B5EF4-FFF2-40B4-BE49-F238E27FC236}">
                <a16:creationId xmlns:a16="http://schemas.microsoft.com/office/drawing/2014/main" xmlns="" id="{16D3237E-2B28-CE40-B0E9-5ADDFAF34005}"/>
              </a:ext>
            </a:extLst>
          </p:cNvPr>
          <p:cNvPicPr>
            <a:picLocks noChangeAspect="1"/>
          </p:cNvPicPr>
          <p:nvPr/>
        </p:nvPicPr>
        <p:blipFill>
          <a:blip r:embed="rId4"/>
          <a:stretch>
            <a:fillRect/>
          </a:stretch>
        </p:blipFill>
        <p:spPr>
          <a:xfrm>
            <a:off x="478955" y="5657321"/>
            <a:ext cx="922425" cy="914114"/>
          </a:xfrm>
          <a:prstGeom prst="rect">
            <a:avLst/>
          </a:prstGeom>
        </p:spPr>
      </p:pic>
      <p:sp>
        <p:nvSpPr>
          <p:cNvPr id="5" name="Date Placeholder 4"/>
          <p:cNvSpPr>
            <a:spLocks noGrp="1"/>
          </p:cNvSpPr>
          <p:nvPr>
            <p:ph type="dt" sz="half" idx="10"/>
          </p:nvPr>
        </p:nvSpPr>
        <p:spPr/>
        <p:txBody>
          <a:bodyPr/>
          <a:lstStyle/>
          <a:p>
            <a:r>
              <a:rPr lang="en-US" smtClean="0"/>
              <a:t>10/02/18</a:t>
            </a:r>
            <a:endParaRPr lang="en-US" dirty="0"/>
          </a:p>
        </p:txBody>
      </p:sp>
    </p:spTree>
    <p:extLst>
      <p:ext uri="{BB962C8B-B14F-4D97-AF65-F5344CB8AC3E}">
        <p14:creationId xmlns:p14="http://schemas.microsoft.com/office/powerpoint/2010/main" val="174040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par>
                                <p:cTn id="33" presetID="9"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dissolve">
                                      <p:cBhvr>
                                        <p:cTn id="35" dur="500"/>
                                        <p:tgtEl>
                                          <p:spTgt spid="13"/>
                                        </p:tgtEl>
                                      </p:cBhvr>
                                    </p:animEffect>
                                  </p:childTnLst>
                                </p:cTn>
                              </p:par>
                            </p:childTnLst>
                          </p:cTn>
                        </p:par>
                        <p:par>
                          <p:cTn id="36" fill="hold">
                            <p:stCondLst>
                              <p:cond delay="500"/>
                            </p:stCondLst>
                            <p:childTnLst>
                              <p:par>
                                <p:cTn id="37" presetID="18" presetClass="entr" presetSubtype="12"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strips(downLeft)">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69DD45-DBAD-734D-9C89-7410F5F07585}"/>
              </a:ext>
            </a:extLst>
          </p:cNvPr>
          <p:cNvSpPr>
            <a:spLocks noGrp="1"/>
          </p:cNvSpPr>
          <p:nvPr>
            <p:ph type="title"/>
          </p:nvPr>
        </p:nvSpPr>
        <p:spPr>
          <a:xfrm>
            <a:off x="468963" y="367709"/>
            <a:ext cx="6814149" cy="740462"/>
          </a:xfrm>
        </p:spPr>
        <p:txBody>
          <a:bodyPr/>
          <a:lstStyle/>
          <a:p>
            <a:r>
              <a:rPr lang="en-US" dirty="0" smtClean="0">
                <a:latin typeface="Cooper Black" panose="0208090404030B020404" pitchFamily="18" charset="77"/>
              </a:rPr>
              <a:t>What is an IA?</a:t>
            </a:r>
            <a:endParaRPr lang="en-US" dirty="0">
              <a:latin typeface="Cooper Black" panose="0208090404030B020404" pitchFamily="18" charset="77"/>
            </a:endParaRPr>
          </a:p>
        </p:txBody>
      </p:sp>
      <p:pic>
        <p:nvPicPr>
          <p:cNvPr id="12" name="Content Placeholder 4">
            <a:extLst>
              <a:ext uri="{FF2B5EF4-FFF2-40B4-BE49-F238E27FC236}">
                <a16:creationId xmlns:a16="http://schemas.microsoft.com/office/drawing/2014/main" xmlns="" id="{C9DA6C29-E95B-7748-8069-80AB19CFDA0C}"/>
              </a:ext>
            </a:extLst>
          </p:cNvPr>
          <p:cNvPicPr>
            <a:picLocks noChangeAspect="1"/>
          </p:cNvPicPr>
          <p:nvPr/>
        </p:nvPicPr>
        <p:blipFill>
          <a:blip r:embed="rId3"/>
          <a:stretch>
            <a:fillRect/>
          </a:stretch>
        </p:blipFill>
        <p:spPr>
          <a:xfrm>
            <a:off x="7523748" y="322452"/>
            <a:ext cx="4138863" cy="1241659"/>
          </a:xfrm>
          <a:prstGeom prst="rect">
            <a:avLst/>
          </a:prstGeom>
        </p:spPr>
      </p:pic>
      <p:sp>
        <p:nvSpPr>
          <p:cNvPr id="3" name="Content Placeholder 2"/>
          <p:cNvSpPr>
            <a:spLocks noGrp="1"/>
          </p:cNvSpPr>
          <p:nvPr>
            <p:ph idx="1"/>
          </p:nvPr>
        </p:nvSpPr>
        <p:spPr>
          <a:xfrm>
            <a:off x="468963" y="3008659"/>
            <a:ext cx="10925779" cy="2455304"/>
          </a:xfrm>
        </p:spPr>
        <p:txBody>
          <a:bodyPr>
            <a:noAutofit/>
          </a:bodyPr>
          <a:lstStyle/>
          <a:p>
            <a:pPr marL="0" indent="0">
              <a:buNone/>
            </a:pPr>
            <a:r>
              <a:rPr lang="en-US" sz="1800" b="1" u="sng" dirty="0"/>
              <a:t>Teacher assessment is also used for most courses. </a:t>
            </a:r>
            <a:r>
              <a:rPr lang="en-US" sz="1800" b="1" u="sng" dirty="0" smtClean="0"/>
              <a:t>Examples are:</a:t>
            </a:r>
            <a:endParaRPr lang="en-US" sz="1800" b="1" u="sng" dirty="0"/>
          </a:p>
          <a:p>
            <a:pPr>
              <a:buFont typeface="Wingdings" charset="2"/>
              <a:buChar char="§"/>
            </a:pPr>
            <a:r>
              <a:rPr lang="en-US" sz="1800" dirty="0"/>
              <a:t>Oral work in </a:t>
            </a:r>
            <a:r>
              <a:rPr lang="en-US" sz="1800" dirty="0" smtClean="0"/>
              <a:t>languages</a:t>
            </a:r>
            <a:endParaRPr lang="en-US" sz="1800" dirty="0"/>
          </a:p>
          <a:p>
            <a:pPr>
              <a:buFont typeface="Wingdings" charset="2"/>
              <a:buChar char="§"/>
            </a:pPr>
            <a:r>
              <a:rPr lang="en-US" sz="1800" dirty="0" smtClean="0"/>
              <a:t>Creating an experiment in </a:t>
            </a:r>
            <a:r>
              <a:rPr lang="en-US" sz="1800" dirty="0"/>
              <a:t>the sciences</a:t>
            </a:r>
          </a:p>
          <a:p>
            <a:pPr>
              <a:buFont typeface="Wingdings" charset="2"/>
              <a:buChar char="§"/>
            </a:pPr>
            <a:r>
              <a:rPr lang="en-US" sz="1800" dirty="0"/>
              <a:t>Investigations in mathematics</a:t>
            </a:r>
          </a:p>
          <a:p>
            <a:pPr>
              <a:buFont typeface="Wingdings" charset="2"/>
              <a:buChar char="§"/>
            </a:pPr>
            <a:r>
              <a:rPr lang="en-US" sz="1800" dirty="0"/>
              <a:t>Artistic </a:t>
            </a:r>
            <a:r>
              <a:rPr lang="en-US" sz="1800" dirty="0" smtClean="0"/>
              <a:t>performances</a:t>
            </a:r>
            <a:endParaRPr lang="en-US" sz="1800" dirty="0"/>
          </a:p>
          <a:p>
            <a:pPr fontAlgn="base">
              <a:buFont typeface="Wingdings" charset="2"/>
              <a:buChar char="§"/>
            </a:pPr>
            <a:endParaRPr lang="en-US" sz="1800" dirty="0"/>
          </a:p>
        </p:txBody>
      </p:sp>
      <p:sp>
        <p:nvSpPr>
          <p:cNvPr id="4" name="Rectangle 3"/>
          <p:cNvSpPr/>
          <p:nvPr/>
        </p:nvSpPr>
        <p:spPr>
          <a:xfrm>
            <a:off x="468963" y="1129427"/>
            <a:ext cx="7388945" cy="1015663"/>
          </a:xfrm>
          <a:prstGeom prst="rect">
            <a:avLst/>
          </a:prstGeom>
        </p:spPr>
        <p:txBody>
          <a:bodyPr wrap="square">
            <a:spAutoFit/>
          </a:bodyPr>
          <a:lstStyle/>
          <a:p>
            <a:r>
              <a:rPr lang="en-US" sz="2000" dirty="0" smtClean="0"/>
              <a:t>Internal Assessment </a:t>
            </a:r>
            <a:r>
              <a:rPr lang="en-US" sz="2000" dirty="0"/>
              <a:t>refers to the evaluation that a student’s teacher applies to IB coursework during the junior or senior year.  </a:t>
            </a:r>
          </a:p>
        </p:txBody>
      </p:sp>
      <p:sp>
        <p:nvSpPr>
          <p:cNvPr id="10" name="Rectangle 9"/>
          <p:cNvSpPr/>
          <p:nvPr/>
        </p:nvSpPr>
        <p:spPr>
          <a:xfrm>
            <a:off x="468963" y="2183050"/>
            <a:ext cx="11112003" cy="707886"/>
          </a:xfrm>
          <a:prstGeom prst="rect">
            <a:avLst/>
          </a:prstGeom>
        </p:spPr>
        <p:txBody>
          <a:bodyPr wrap="square">
            <a:spAutoFit/>
          </a:bodyPr>
          <a:lstStyle/>
          <a:p>
            <a:r>
              <a:rPr lang="en-US" sz="2000" dirty="0"/>
              <a:t>A sample of graded assignments are sent to the IBO for approval of the school’s grading standards</a:t>
            </a:r>
            <a:r>
              <a:rPr lang="en-US" sz="2000" dirty="0" smtClean="0"/>
              <a:t>.</a:t>
            </a:r>
            <a:endParaRPr lang="en-US" sz="2000" dirty="0"/>
          </a:p>
        </p:txBody>
      </p:sp>
      <p:sp>
        <p:nvSpPr>
          <p:cNvPr id="11" name="Rectangle 10"/>
          <p:cNvSpPr/>
          <p:nvPr/>
        </p:nvSpPr>
        <p:spPr>
          <a:xfrm>
            <a:off x="0" y="5370758"/>
            <a:ext cx="12192000" cy="148724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xmlns="" id="{0657C825-30A6-ED48-AEF3-76167E9FEEF8}"/>
              </a:ext>
            </a:extLst>
          </p:cNvPr>
          <p:cNvSpPr txBox="1"/>
          <p:nvPr/>
        </p:nvSpPr>
        <p:spPr>
          <a:xfrm>
            <a:off x="1465267" y="5914323"/>
            <a:ext cx="10323962" cy="400110"/>
          </a:xfrm>
          <a:prstGeom prst="rect">
            <a:avLst/>
          </a:prstGeom>
          <a:noFill/>
        </p:spPr>
        <p:txBody>
          <a:bodyPr wrap="square" rtlCol="0">
            <a:spAutoFit/>
          </a:bodyPr>
          <a:lstStyle/>
          <a:p>
            <a:r>
              <a:rPr lang="en-US" sz="2000" b="1" dirty="0">
                <a:solidFill>
                  <a:srgbClr val="1E4DCB"/>
                </a:solidFill>
              </a:rPr>
              <a:t>At </a:t>
            </a:r>
            <a:r>
              <a:rPr lang="en-US" sz="2000" b="1" dirty="0" smtClean="0">
                <a:solidFill>
                  <a:srgbClr val="1E4DCB"/>
                </a:solidFill>
              </a:rPr>
              <a:t>DMHS, most IB classes have some form of IA project built into their curriculum.</a:t>
            </a:r>
            <a:endParaRPr lang="en-US" sz="2000" b="1" dirty="0">
              <a:solidFill>
                <a:srgbClr val="1E4DCB"/>
              </a:solidFill>
            </a:endParaRPr>
          </a:p>
        </p:txBody>
      </p:sp>
      <p:pic>
        <p:nvPicPr>
          <p:cNvPr id="14" name="Content Placeholder 4">
            <a:extLst>
              <a:ext uri="{FF2B5EF4-FFF2-40B4-BE49-F238E27FC236}">
                <a16:creationId xmlns:a16="http://schemas.microsoft.com/office/drawing/2014/main" xmlns="" id="{16D3237E-2B28-CE40-B0E9-5ADDFAF34005}"/>
              </a:ext>
            </a:extLst>
          </p:cNvPr>
          <p:cNvPicPr>
            <a:picLocks noChangeAspect="1"/>
          </p:cNvPicPr>
          <p:nvPr/>
        </p:nvPicPr>
        <p:blipFill>
          <a:blip r:embed="rId4"/>
          <a:stretch>
            <a:fillRect/>
          </a:stretch>
        </p:blipFill>
        <p:spPr>
          <a:xfrm>
            <a:off x="478955" y="5657321"/>
            <a:ext cx="922425" cy="914114"/>
          </a:xfrm>
          <a:prstGeom prst="rect">
            <a:avLst/>
          </a:prstGeom>
        </p:spPr>
      </p:pic>
      <p:sp>
        <p:nvSpPr>
          <p:cNvPr id="5" name="Date Placeholder 4"/>
          <p:cNvSpPr>
            <a:spLocks noGrp="1"/>
          </p:cNvSpPr>
          <p:nvPr>
            <p:ph type="dt" sz="half" idx="10"/>
          </p:nvPr>
        </p:nvSpPr>
        <p:spPr/>
        <p:txBody>
          <a:bodyPr/>
          <a:lstStyle/>
          <a:p>
            <a:r>
              <a:rPr lang="en-US" smtClean="0"/>
              <a:t>10/02/18</a:t>
            </a:r>
            <a:endParaRPr lang="en-US" dirty="0"/>
          </a:p>
        </p:txBody>
      </p:sp>
    </p:spTree>
    <p:extLst>
      <p:ext uri="{BB962C8B-B14F-4D97-AF65-F5344CB8AC3E}">
        <p14:creationId xmlns:p14="http://schemas.microsoft.com/office/powerpoint/2010/main" val="110366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ssolve">
                                      <p:cBhvr>
                                        <p:cTn id="42" dur="500"/>
                                        <p:tgtEl>
                                          <p:spTgt spid="11"/>
                                        </p:tgtEl>
                                      </p:cBhvr>
                                    </p:animEffect>
                                  </p:childTnLst>
                                </p:cTn>
                              </p:par>
                              <p:par>
                                <p:cTn id="43" presetID="9"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dissolve">
                                      <p:cBhvr>
                                        <p:cTn id="45" dur="500"/>
                                        <p:tgtEl>
                                          <p:spTgt spid="14"/>
                                        </p:tgtEl>
                                      </p:cBhvr>
                                    </p:animEffect>
                                  </p:childTnLst>
                                </p:cTn>
                              </p:par>
                            </p:childTnLst>
                          </p:cTn>
                        </p:par>
                        <p:par>
                          <p:cTn id="46" fill="hold">
                            <p:stCondLst>
                              <p:cond delay="500"/>
                            </p:stCondLst>
                            <p:childTnLst>
                              <p:par>
                                <p:cTn id="47" presetID="18" presetClass="entr" presetSubtype="12"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strips(downLeft)">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69DD45-DBAD-734D-9C89-7410F5F07585}"/>
              </a:ext>
            </a:extLst>
          </p:cNvPr>
          <p:cNvSpPr>
            <a:spLocks noGrp="1"/>
          </p:cNvSpPr>
          <p:nvPr>
            <p:ph type="title"/>
          </p:nvPr>
        </p:nvSpPr>
        <p:spPr>
          <a:xfrm>
            <a:off x="475629" y="351380"/>
            <a:ext cx="6814149" cy="740462"/>
          </a:xfrm>
        </p:spPr>
        <p:txBody>
          <a:bodyPr/>
          <a:lstStyle/>
          <a:p>
            <a:r>
              <a:rPr lang="en-US" dirty="0" smtClean="0">
                <a:latin typeface="Cooper Black" panose="0208090404030B020404" pitchFamily="18" charset="77"/>
              </a:rPr>
              <a:t>What is an External Assessment(EA)?</a:t>
            </a:r>
            <a:endParaRPr lang="en-US" dirty="0">
              <a:latin typeface="Cooper Black" panose="0208090404030B020404" pitchFamily="18" charset="77"/>
            </a:endParaRPr>
          </a:p>
        </p:txBody>
      </p:sp>
      <p:pic>
        <p:nvPicPr>
          <p:cNvPr id="12" name="Content Placeholder 4">
            <a:extLst>
              <a:ext uri="{FF2B5EF4-FFF2-40B4-BE49-F238E27FC236}">
                <a16:creationId xmlns:a16="http://schemas.microsoft.com/office/drawing/2014/main" xmlns="" id="{C9DA6C29-E95B-7748-8069-80AB19CFDA0C}"/>
              </a:ext>
            </a:extLst>
          </p:cNvPr>
          <p:cNvPicPr>
            <a:picLocks noChangeAspect="1"/>
          </p:cNvPicPr>
          <p:nvPr/>
        </p:nvPicPr>
        <p:blipFill>
          <a:blip r:embed="rId3"/>
          <a:stretch>
            <a:fillRect/>
          </a:stretch>
        </p:blipFill>
        <p:spPr>
          <a:xfrm>
            <a:off x="7523748" y="322452"/>
            <a:ext cx="4138863" cy="1241659"/>
          </a:xfrm>
          <a:prstGeom prst="rect">
            <a:avLst/>
          </a:prstGeom>
        </p:spPr>
      </p:pic>
      <p:sp>
        <p:nvSpPr>
          <p:cNvPr id="3" name="Content Placeholder 2"/>
          <p:cNvSpPr>
            <a:spLocks noGrp="1"/>
          </p:cNvSpPr>
          <p:nvPr>
            <p:ph idx="1"/>
          </p:nvPr>
        </p:nvSpPr>
        <p:spPr>
          <a:xfrm>
            <a:off x="475629" y="3756691"/>
            <a:ext cx="7434257" cy="1614066"/>
          </a:xfrm>
        </p:spPr>
        <p:txBody>
          <a:bodyPr>
            <a:noAutofit/>
          </a:bodyPr>
          <a:lstStyle/>
          <a:p>
            <a:pPr marL="0" indent="0">
              <a:buNone/>
            </a:pPr>
            <a:r>
              <a:rPr lang="en-US" sz="1800" b="1" u="sng" dirty="0" smtClean="0"/>
              <a:t>Examples </a:t>
            </a:r>
            <a:r>
              <a:rPr lang="en-US" sz="1800" b="1" u="sng" dirty="0"/>
              <a:t>include:</a:t>
            </a:r>
          </a:p>
          <a:p>
            <a:pPr>
              <a:buFont typeface="Wingdings" charset="2"/>
              <a:buChar char="§"/>
            </a:pPr>
            <a:r>
              <a:rPr lang="en-US" sz="1800" dirty="0"/>
              <a:t>Essays</a:t>
            </a:r>
          </a:p>
          <a:p>
            <a:pPr>
              <a:buFont typeface="Wingdings" charset="2"/>
              <a:buChar char="§"/>
            </a:pPr>
            <a:r>
              <a:rPr lang="en-US" sz="1800" dirty="0" smtClean="0"/>
              <a:t>Short-response </a:t>
            </a:r>
            <a:r>
              <a:rPr lang="en-US" sz="1800" dirty="0"/>
              <a:t>questions</a:t>
            </a:r>
          </a:p>
          <a:p>
            <a:pPr>
              <a:buFont typeface="Wingdings" charset="2"/>
              <a:buChar char="§"/>
            </a:pPr>
            <a:r>
              <a:rPr lang="en-US" sz="1800" dirty="0" smtClean="0"/>
              <a:t>Case-study questions</a:t>
            </a:r>
            <a:endParaRPr lang="en-US" sz="1800" dirty="0"/>
          </a:p>
        </p:txBody>
      </p:sp>
      <p:sp>
        <p:nvSpPr>
          <p:cNvPr id="4" name="Rectangle 3"/>
          <p:cNvSpPr/>
          <p:nvPr/>
        </p:nvSpPr>
        <p:spPr>
          <a:xfrm>
            <a:off x="475629" y="1899443"/>
            <a:ext cx="6933816" cy="1015663"/>
          </a:xfrm>
          <a:prstGeom prst="rect">
            <a:avLst/>
          </a:prstGeom>
        </p:spPr>
        <p:txBody>
          <a:bodyPr wrap="square">
            <a:spAutoFit/>
          </a:bodyPr>
          <a:lstStyle/>
          <a:p>
            <a:r>
              <a:rPr lang="en-US" sz="2000" dirty="0" smtClean="0"/>
              <a:t>External Assessment is IB coursework </a:t>
            </a:r>
            <a:r>
              <a:rPr lang="en-US" sz="2000" dirty="0"/>
              <a:t>that is sent to the IBO to be graded.  This grade counts towards the student’s IB test score in that class.  </a:t>
            </a:r>
          </a:p>
        </p:txBody>
      </p:sp>
      <p:sp>
        <p:nvSpPr>
          <p:cNvPr id="11" name="Rectangle 10"/>
          <p:cNvSpPr/>
          <p:nvPr/>
        </p:nvSpPr>
        <p:spPr>
          <a:xfrm>
            <a:off x="475629" y="2953077"/>
            <a:ext cx="11082507" cy="707886"/>
          </a:xfrm>
          <a:prstGeom prst="rect">
            <a:avLst/>
          </a:prstGeom>
        </p:spPr>
        <p:txBody>
          <a:bodyPr wrap="square">
            <a:spAutoFit/>
          </a:bodyPr>
          <a:lstStyle/>
          <a:p>
            <a:r>
              <a:rPr lang="en-US" sz="2000" dirty="0" smtClean="0"/>
              <a:t>Universities </a:t>
            </a:r>
            <a:r>
              <a:rPr lang="en-US" sz="2000" dirty="0"/>
              <a:t>welcome and value high levels of objectivity and reliability of externally assessed grades</a:t>
            </a:r>
            <a:r>
              <a:rPr lang="en-US" sz="2000" dirty="0" smtClean="0"/>
              <a:t>.</a:t>
            </a:r>
            <a:endParaRPr lang="en-US" sz="2000" dirty="0"/>
          </a:p>
        </p:txBody>
      </p:sp>
      <p:sp>
        <p:nvSpPr>
          <p:cNvPr id="13" name="Content Placeholder 2"/>
          <p:cNvSpPr txBox="1">
            <a:spLocks/>
          </p:cNvSpPr>
          <p:nvPr/>
        </p:nvSpPr>
        <p:spPr>
          <a:xfrm>
            <a:off x="5799958" y="3772733"/>
            <a:ext cx="5841431" cy="166710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endParaRPr lang="en-US" sz="1800" b="1" u="sng" dirty="0" smtClean="0"/>
          </a:p>
          <a:p>
            <a:pPr>
              <a:buFont typeface="Wingdings" charset="2"/>
              <a:buChar char="§"/>
            </a:pPr>
            <a:r>
              <a:rPr lang="en-US" sz="1800" dirty="0" smtClean="0"/>
              <a:t>Structure problems</a:t>
            </a:r>
          </a:p>
          <a:p>
            <a:pPr>
              <a:buFont typeface="Wingdings" charset="2"/>
              <a:buChar char="§"/>
            </a:pPr>
            <a:r>
              <a:rPr lang="en-US" sz="1800" dirty="0" smtClean="0"/>
              <a:t>Data and text-response questions</a:t>
            </a:r>
          </a:p>
          <a:p>
            <a:pPr>
              <a:buFont typeface="Wingdings" charset="2"/>
              <a:buChar char="§"/>
            </a:pPr>
            <a:r>
              <a:rPr lang="en-US" sz="1800" dirty="0" smtClean="0"/>
              <a:t>Multiple-choice questions (rarely used)</a:t>
            </a:r>
          </a:p>
          <a:p>
            <a:pPr fontAlgn="base">
              <a:buFont typeface="Wingdings" charset="2"/>
              <a:buChar char="§"/>
            </a:pPr>
            <a:endParaRPr lang="en-US" sz="1800" dirty="0"/>
          </a:p>
        </p:txBody>
      </p:sp>
      <p:sp>
        <p:nvSpPr>
          <p:cNvPr id="10" name="Rectangle 9"/>
          <p:cNvSpPr/>
          <p:nvPr/>
        </p:nvSpPr>
        <p:spPr>
          <a:xfrm>
            <a:off x="0" y="5370758"/>
            <a:ext cx="12192000" cy="148724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0657C825-30A6-ED48-AEF3-76167E9FEEF8}"/>
              </a:ext>
            </a:extLst>
          </p:cNvPr>
          <p:cNvSpPr txBox="1"/>
          <p:nvPr/>
        </p:nvSpPr>
        <p:spPr>
          <a:xfrm>
            <a:off x="1465267" y="5753903"/>
            <a:ext cx="10323962" cy="707886"/>
          </a:xfrm>
          <a:prstGeom prst="rect">
            <a:avLst/>
          </a:prstGeom>
          <a:noFill/>
        </p:spPr>
        <p:txBody>
          <a:bodyPr wrap="square" rtlCol="0">
            <a:spAutoFit/>
          </a:bodyPr>
          <a:lstStyle/>
          <a:p>
            <a:r>
              <a:rPr lang="en-US" sz="2000" b="1" dirty="0">
                <a:solidFill>
                  <a:srgbClr val="1E4DCB"/>
                </a:solidFill>
              </a:rPr>
              <a:t>At </a:t>
            </a:r>
            <a:r>
              <a:rPr lang="en-US" sz="2000" b="1" dirty="0" smtClean="0">
                <a:solidFill>
                  <a:srgbClr val="1E4DCB"/>
                </a:solidFill>
              </a:rPr>
              <a:t>DMHS, EA is referred to as “externals” and some are graded during the year by the IBO and others are taken as IB Exams at the end </a:t>
            </a:r>
            <a:r>
              <a:rPr lang="en-US" sz="2000" b="1" smtClean="0">
                <a:solidFill>
                  <a:srgbClr val="1E4DCB"/>
                </a:solidFill>
              </a:rPr>
              <a:t>of the school year. </a:t>
            </a:r>
            <a:endParaRPr lang="en-US" sz="2000" b="1" dirty="0">
              <a:solidFill>
                <a:srgbClr val="1E4DCB"/>
              </a:solidFill>
            </a:endParaRPr>
          </a:p>
        </p:txBody>
      </p:sp>
      <p:pic>
        <p:nvPicPr>
          <p:cNvPr id="15" name="Content Placeholder 4">
            <a:extLst>
              <a:ext uri="{FF2B5EF4-FFF2-40B4-BE49-F238E27FC236}">
                <a16:creationId xmlns:a16="http://schemas.microsoft.com/office/drawing/2014/main" xmlns="" id="{16D3237E-2B28-CE40-B0E9-5ADDFAF34005}"/>
              </a:ext>
            </a:extLst>
          </p:cNvPr>
          <p:cNvPicPr>
            <a:picLocks noChangeAspect="1"/>
          </p:cNvPicPr>
          <p:nvPr/>
        </p:nvPicPr>
        <p:blipFill>
          <a:blip r:embed="rId4"/>
          <a:stretch>
            <a:fillRect/>
          </a:stretch>
        </p:blipFill>
        <p:spPr>
          <a:xfrm>
            <a:off x="478955" y="5657321"/>
            <a:ext cx="922425" cy="914114"/>
          </a:xfrm>
          <a:prstGeom prst="rect">
            <a:avLst/>
          </a:prstGeom>
        </p:spPr>
      </p:pic>
      <p:sp>
        <p:nvSpPr>
          <p:cNvPr id="5" name="Date Placeholder 4"/>
          <p:cNvSpPr>
            <a:spLocks noGrp="1"/>
          </p:cNvSpPr>
          <p:nvPr>
            <p:ph type="dt" sz="half" idx="10"/>
          </p:nvPr>
        </p:nvSpPr>
        <p:spPr/>
        <p:txBody>
          <a:bodyPr/>
          <a:lstStyle/>
          <a:p>
            <a:r>
              <a:rPr lang="en-US" smtClean="0"/>
              <a:t>10/02/18</a:t>
            </a:r>
            <a:endParaRPr lang="en-US" dirty="0"/>
          </a:p>
        </p:txBody>
      </p:sp>
    </p:spTree>
    <p:extLst>
      <p:ext uri="{BB962C8B-B14F-4D97-AF65-F5344CB8AC3E}">
        <p14:creationId xmlns:p14="http://schemas.microsoft.com/office/powerpoint/2010/main" val="12011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dissolve">
                                      <p:cBhvr>
                                        <p:cTn id="27" dur="500"/>
                                        <p:tgtEl>
                                          <p:spTgt spid="13">
                                            <p:txEl>
                                              <p:pRg st="1" end="1"/>
                                            </p:txEl>
                                          </p:spTgt>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dissolve">
                                      <p:cBhvr>
                                        <p:cTn id="31" dur="500"/>
                                        <p:tgtEl>
                                          <p:spTgt spid="13">
                                            <p:txEl>
                                              <p:pRg st="2" end="2"/>
                                            </p:txEl>
                                          </p:spTgt>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Effect transition="in" filter="dissolve">
                                      <p:cBhvr>
                                        <p:cTn id="35" dur="500"/>
                                        <p:tgtEl>
                                          <p:spTgt spid="1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dissolve">
                                      <p:cBhvr>
                                        <p:cTn id="40" dur="500"/>
                                        <p:tgtEl>
                                          <p:spTgt spid="10"/>
                                        </p:tgtEl>
                                      </p:cBhvr>
                                    </p:animEffect>
                                  </p:childTnLst>
                                </p:cTn>
                              </p:par>
                              <p:par>
                                <p:cTn id="41" presetID="9"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dissolve">
                                      <p:cBhvr>
                                        <p:cTn id="43" dur="500"/>
                                        <p:tgtEl>
                                          <p:spTgt spid="15"/>
                                        </p:tgtEl>
                                      </p:cBhvr>
                                    </p:animEffect>
                                  </p:childTnLst>
                                </p:cTn>
                              </p:par>
                            </p:childTnLst>
                          </p:cTn>
                        </p:par>
                        <p:par>
                          <p:cTn id="44" fill="hold">
                            <p:stCondLst>
                              <p:cond delay="500"/>
                            </p:stCondLst>
                            <p:childTnLst>
                              <p:par>
                                <p:cTn id="45" presetID="18" presetClass="entr" presetSubtype="1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strips(downLef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10"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69DD45-DBAD-734D-9C89-7410F5F07585}"/>
              </a:ext>
            </a:extLst>
          </p:cNvPr>
          <p:cNvSpPr>
            <a:spLocks noGrp="1"/>
          </p:cNvSpPr>
          <p:nvPr>
            <p:ph type="title"/>
          </p:nvPr>
        </p:nvSpPr>
        <p:spPr>
          <a:xfrm>
            <a:off x="467797" y="351380"/>
            <a:ext cx="7187990" cy="740462"/>
          </a:xfrm>
        </p:spPr>
        <p:txBody>
          <a:bodyPr/>
          <a:lstStyle/>
          <a:p>
            <a:r>
              <a:rPr lang="en-US" dirty="0" smtClean="0">
                <a:latin typeface="Cooper Black" panose="0208090404030B020404" pitchFamily="18" charset="77"/>
              </a:rPr>
              <a:t>What </a:t>
            </a:r>
            <a:r>
              <a:rPr lang="en-US" dirty="0">
                <a:latin typeface="Cooper Black" panose="0208090404030B020404" pitchFamily="18" charset="77"/>
              </a:rPr>
              <a:t>is IBPA?</a:t>
            </a:r>
          </a:p>
        </p:txBody>
      </p:sp>
      <p:sp>
        <p:nvSpPr>
          <p:cNvPr id="6" name="TextBox 5">
            <a:extLst>
              <a:ext uri="{FF2B5EF4-FFF2-40B4-BE49-F238E27FC236}">
                <a16:creationId xmlns:a16="http://schemas.microsoft.com/office/drawing/2014/main" xmlns="" id="{767E5E91-9568-F34D-8A97-D237311A87FB}"/>
              </a:ext>
            </a:extLst>
          </p:cNvPr>
          <p:cNvSpPr txBox="1"/>
          <p:nvPr/>
        </p:nvSpPr>
        <p:spPr>
          <a:xfrm>
            <a:off x="467797" y="1129012"/>
            <a:ext cx="8791077" cy="646331"/>
          </a:xfrm>
          <a:prstGeom prst="rect">
            <a:avLst/>
          </a:prstGeom>
          <a:noFill/>
        </p:spPr>
        <p:txBody>
          <a:bodyPr wrap="square" rtlCol="0">
            <a:spAutoFit/>
          </a:bodyPr>
          <a:lstStyle/>
          <a:p>
            <a:r>
              <a:rPr lang="en-US" dirty="0"/>
              <a:t>IB Parent Association is an organization of parent volunteers </a:t>
            </a:r>
            <a:r>
              <a:rPr lang="en-US" dirty="0" smtClean="0"/>
              <a:t>who support </a:t>
            </a:r>
            <a:r>
              <a:rPr lang="en-US" dirty="0"/>
              <a:t>the students and teachers in the </a:t>
            </a:r>
            <a:r>
              <a:rPr lang="en-US" dirty="0" smtClean="0"/>
              <a:t>DMHS IB DP and IB MYP programs.</a:t>
            </a:r>
            <a:endParaRPr lang="en-US" dirty="0"/>
          </a:p>
        </p:txBody>
      </p:sp>
      <p:sp>
        <p:nvSpPr>
          <p:cNvPr id="9" name="TextBox 8">
            <a:extLst>
              <a:ext uri="{FF2B5EF4-FFF2-40B4-BE49-F238E27FC236}">
                <a16:creationId xmlns:a16="http://schemas.microsoft.com/office/drawing/2014/main" xmlns="" id="{7D1539D0-31B7-2E49-ABA9-BEA4B8C036CB}"/>
              </a:ext>
            </a:extLst>
          </p:cNvPr>
          <p:cNvSpPr txBox="1"/>
          <p:nvPr/>
        </p:nvSpPr>
        <p:spPr>
          <a:xfrm>
            <a:off x="467797" y="4569212"/>
            <a:ext cx="11341771" cy="738664"/>
          </a:xfrm>
          <a:prstGeom prst="rect">
            <a:avLst/>
          </a:prstGeom>
          <a:noFill/>
        </p:spPr>
        <p:txBody>
          <a:bodyPr wrap="square" rtlCol="0">
            <a:spAutoFit/>
          </a:bodyPr>
          <a:lstStyle/>
          <a:p>
            <a:r>
              <a:rPr lang="en-US" sz="4200" dirty="0" smtClean="0">
                <a:latin typeface="Cooper Black" panose="0208090404030B020404" pitchFamily="18" charset="77"/>
              </a:rPr>
              <a:t>How </a:t>
            </a:r>
            <a:r>
              <a:rPr lang="en-US" sz="4200" dirty="0">
                <a:latin typeface="Cooper Black" panose="0208090404030B020404" pitchFamily="18" charset="77"/>
              </a:rPr>
              <a:t>do I join IBPA?</a:t>
            </a:r>
          </a:p>
        </p:txBody>
      </p:sp>
      <p:sp>
        <p:nvSpPr>
          <p:cNvPr id="4" name="TextBox 3">
            <a:extLst>
              <a:ext uri="{FF2B5EF4-FFF2-40B4-BE49-F238E27FC236}">
                <a16:creationId xmlns:a16="http://schemas.microsoft.com/office/drawing/2014/main" xmlns="" id="{02D2C694-0E21-394E-A9B9-ABD77AF7F667}"/>
              </a:ext>
            </a:extLst>
          </p:cNvPr>
          <p:cNvSpPr txBox="1"/>
          <p:nvPr/>
        </p:nvSpPr>
        <p:spPr>
          <a:xfrm>
            <a:off x="467797" y="2072909"/>
            <a:ext cx="7667492" cy="738664"/>
          </a:xfrm>
          <a:prstGeom prst="rect">
            <a:avLst/>
          </a:prstGeom>
          <a:noFill/>
        </p:spPr>
        <p:txBody>
          <a:bodyPr wrap="square" rtlCol="0">
            <a:spAutoFit/>
          </a:bodyPr>
          <a:lstStyle/>
          <a:p>
            <a:r>
              <a:rPr lang="en-US" sz="4200" dirty="0">
                <a:latin typeface="Cooper Black" panose="0208090404030B020404" pitchFamily="18" charset="77"/>
              </a:rPr>
              <a:t>What does IBPA do?</a:t>
            </a:r>
          </a:p>
        </p:txBody>
      </p:sp>
      <p:sp>
        <p:nvSpPr>
          <p:cNvPr id="8" name="TextBox 7">
            <a:extLst>
              <a:ext uri="{FF2B5EF4-FFF2-40B4-BE49-F238E27FC236}">
                <a16:creationId xmlns:a16="http://schemas.microsoft.com/office/drawing/2014/main" xmlns="" id="{E8BE40AF-23BA-2B4A-B4CA-BDAE5C137268}"/>
              </a:ext>
            </a:extLst>
          </p:cNvPr>
          <p:cNvSpPr txBox="1"/>
          <p:nvPr/>
        </p:nvSpPr>
        <p:spPr>
          <a:xfrm>
            <a:off x="467797" y="2855997"/>
            <a:ext cx="11341771" cy="1754326"/>
          </a:xfrm>
          <a:prstGeom prst="rect">
            <a:avLst/>
          </a:prstGeom>
          <a:noFill/>
        </p:spPr>
        <p:txBody>
          <a:bodyPr wrap="square" rtlCol="0">
            <a:spAutoFit/>
          </a:bodyPr>
          <a:lstStyle/>
          <a:p>
            <a:r>
              <a:rPr lang="en-US" dirty="0"/>
              <a:t>The IBPA works with the Desert Mountain </a:t>
            </a:r>
            <a:r>
              <a:rPr lang="en-US" dirty="0" smtClean="0"/>
              <a:t>IB DP IB MYP faculty </a:t>
            </a:r>
            <a:r>
              <a:rPr lang="en-US" dirty="0"/>
              <a:t>and administration </a:t>
            </a:r>
            <a:r>
              <a:rPr lang="en-US" dirty="0" smtClean="0"/>
              <a:t>to:</a:t>
            </a:r>
          </a:p>
          <a:p>
            <a:pPr marL="285750" indent="-285750">
              <a:buFont typeface="Arial" charset="0"/>
              <a:buChar char="•"/>
            </a:pPr>
            <a:r>
              <a:rPr lang="en-US" dirty="0" smtClean="0"/>
              <a:t>enhance the IB Programs by gifting equipment </a:t>
            </a:r>
            <a:r>
              <a:rPr lang="en-US" dirty="0"/>
              <a:t>and instructional </a:t>
            </a:r>
            <a:r>
              <a:rPr lang="en-US" dirty="0" smtClean="0"/>
              <a:t>materials and providing proctors for the IB Exams</a:t>
            </a:r>
          </a:p>
          <a:p>
            <a:pPr marL="285750" indent="-285750">
              <a:buFont typeface="Arial" charset="0"/>
              <a:buChar char="•"/>
            </a:pPr>
            <a:r>
              <a:rPr lang="en-US" dirty="0" smtClean="0"/>
              <a:t>build a sense of community through sponsoring Parent Education and social events</a:t>
            </a:r>
          </a:p>
          <a:p>
            <a:pPr marL="285750" indent="-285750">
              <a:buFont typeface="Arial" charset="0"/>
              <a:buChar char="•"/>
            </a:pPr>
            <a:r>
              <a:rPr lang="en-US" dirty="0" smtClean="0"/>
              <a:t>honor and celebrate the IB students’ accomplishments by orchestrating the Recognition Event</a:t>
            </a:r>
            <a:endParaRPr lang="en-US" dirty="0"/>
          </a:p>
          <a:p>
            <a:pPr marL="285750" indent="-285750">
              <a:buFont typeface="Arial" charset="0"/>
              <a:buChar char="•"/>
            </a:pPr>
            <a:endParaRPr lang="en-US" dirty="0" err="1" smtClean="0"/>
          </a:p>
        </p:txBody>
      </p:sp>
      <p:sp>
        <p:nvSpPr>
          <p:cNvPr id="10" name="TextBox 9">
            <a:extLst>
              <a:ext uri="{FF2B5EF4-FFF2-40B4-BE49-F238E27FC236}">
                <a16:creationId xmlns:a16="http://schemas.microsoft.com/office/drawing/2014/main" xmlns="" id="{0657C825-30A6-ED48-AEF3-76167E9FEEF8}"/>
              </a:ext>
            </a:extLst>
          </p:cNvPr>
          <p:cNvSpPr txBox="1"/>
          <p:nvPr/>
        </p:nvSpPr>
        <p:spPr>
          <a:xfrm>
            <a:off x="467797" y="5293496"/>
            <a:ext cx="11341771" cy="923330"/>
          </a:xfrm>
          <a:prstGeom prst="rect">
            <a:avLst/>
          </a:prstGeom>
          <a:noFill/>
        </p:spPr>
        <p:txBody>
          <a:bodyPr wrap="square" rtlCol="0">
            <a:spAutoFit/>
          </a:bodyPr>
          <a:lstStyle/>
          <a:p>
            <a:r>
              <a:rPr lang="en-US" dirty="0" smtClean="0"/>
              <a:t>You simply sign up! An annual </a:t>
            </a:r>
            <a:r>
              <a:rPr lang="en-US" b="1" u="sng" dirty="0"/>
              <a:t>$30 </a:t>
            </a:r>
            <a:r>
              <a:rPr lang="en-US" b="1" u="sng" dirty="0" smtClean="0"/>
              <a:t>donation </a:t>
            </a:r>
            <a:r>
              <a:rPr lang="en-US" dirty="0" smtClean="0"/>
              <a:t>is suggested. </a:t>
            </a:r>
          </a:p>
          <a:p>
            <a:r>
              <a:rPr lang="en-US" dirty="0" smtClean="0"/>
              <a:t>Your IBPA donation can </a:t>
            </a:r>
            <a:r>
              <a:rPr lang="en-US" dirty="0"/>
              <a:t>be accepted through our website (</a:t>
            </a:r>
            <a:r>
              <a:rPr lang="en-US" dirty="0" err="1" smtClean="0"/>
              <a:t>dmibpa.org</a:t>
            </a:r>
            <a:r>
              <a:rPr lang="en-US" dirty="0" smtClean="0"/>
              <a:t>). Cash, check or credit card is accepted tonight. Please see our Treasurer at the end of tonight’s program</a:t>
            </a:r>
            <a:endParaRPr lang="en-US" dirty="0"/>
          </a:p>
        </p:txBody>
      </p:sp>
      <p:pic>
        <p:nvPicPr>
          <p:cNvPr id="13" name="Content Placeholder 4">
            <a:extLst>
              <a:ext uri="{FF2B5EF4-FFF2-40B4-BE49-F238E27FC236}">
                <a16:creationId xmlns:a16="http://schemas.microsoft.com/office/drawing/2014/main" xmlns="" id="{16D3237E-2B28-CE40-B0E9-5ADDFAF34005}"/>
              </a:ext>
            </a:extLst>
          </p:cNvPr>
          <p:cNvPicPr>
            <a:picLocks noChangeAspect="1"/>
          </p:cNvPicPr>
          <p:nvPr/>
        </p:nvPicPr>
        <p:blipFill>
          <a:blip r:embed="rId3"/>
          <a:stretch>
            <a:fillRect/>
          </a:stretch>
        </p:blipFill>
        <p:spPr>
          <a:xfrm>
            <a:off x="9924134" y="351380"/>
            <a:ext cx="1826376" cy="1809922"/>
          </a:xfrm>
          <a:prstGeom prst="rect">
            <a:avLst/>
          </a:prstGeom>
        </p:spPr>
      </p:pic>
      <p:sp>
        <p:nvSpPr>
          <p:cNvPr id="3" name="Date Placeholder 2"/>
          <p:cNvSpPr>
            <a:spLocks noGrp="1"/>
          </p:cNvSpPr>
          <p:nvPr>
            <p:ph type="dt" sz="half" idx="10"/>
          </p:nvPr>
        </p:nvSpPr>
        <p:spPr/>
        <p:txBody>
          <a:bodyPr/>
          <a:lstStyle/>
          <a:p>
            <a:r>
              <a:rPr lang="en-US" smtClean="0"/>
              <a:t>10/02/18</a:t>
            </a:r>
            <a:endParaRPr lang="en-US" dirty="0"/>
          </a:p>
        </p:txBody>
      </p:sp>
    </p:spTree>
    <p:extLst>
      <p:ext uri="{BB962C8B-B14F-4D97-AF65-F5344CB8AC3E}">
        <p14:creationId xmlns:p14="http://schemas.microsoft.com/office/powerpoint/2010/main" val="361024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69DD45-DBAD-734D-9C89-7410F5F07585}"/>
              </a:ext>
            </a:extLst>
          </p:cNvPr>
          <p:cNvSpPr>
            <a:spLocks noGrp="1"/>
          </p:cNvSpPr>
          <p:nvPr>
            <p:ph type="title"/>
          </p:nvPr>
        </p:nvSpPr>
        <p:spPr>
          <a:xfrm>
            <a:off x="475110" y="367709"/>
            <a:ext cx="7919887" cy="740462"/>
          </a:xfrm>
        </p:spPr>
        <p:txBody>
          <a:bodyPr/>
          <a:lstStyle/>
          <a:p>
            <a:r>
              <a:rPr lang="en-US" dirty="0" smtClean="0">
                <a:latin typeface="Cooper Black" panose="0208090404030B020404" pitchFamily="18" charset="77"/>
              </a:rPr>
              <a:t>How to earn an IB diploma</a:t>
            </a:r>
            <a:endParaRPr lang="en-US" dirty="0">
              <a:latin typeface="Cooper Black" panose="0208090404030B020404" pitchFamily="18" charset="77"/>
            </a:endParaRPr>
          </a:p>
        </p:txBody>
      </p:sp>
      <p:pic>
        <p:nvPicPr>
          <p:cNvPr id="12" name="Content Placeholder 4">
            <a:extLst>
              <a:ext uri="{FF2B5EF4-FFF2-40B4-BE49-F238E27FC236}">
                <a16:creationId xmlns:a16="http://schemas.microsoft.com/office/drawing/2014/main" xmlns="" id="{C9DA6C29-E95B-7748-8069-80AB19CFDA0C}"/>
              </a:ext>
            </a:extLst>
          </p:cNvPr>
          <p:cNvPicPr>
            <a:picLocks noChangeAspect="1"/>
          </p:cNvPicPr>
          <p:nvPr/>
        </p:nvPicPr>
        <p:blipFill>
          <a:blip r:embed="rId3"/>
          <a:stretch>
            <a:fillRect/>
          </a:stretch>
        </p:blipFill>
        <p:spPr>
          <a:xfrm>
            <a:off x="8141108" y="322452"/>
            <a:ext cx="3595243" cy="1078573"/>
          </a:xfrm>
          <a:prstGeom prst="rect">
            <a:avLst/>
          </a:prstGeom>
        </p:spPr>
      </p:pic>
      <p:sp>
        <p:nvSpPr>
          <p:cNvPr id="3" name="Content Placeholder 2"/>
          <p:cNvSpPr>
            <a:spLocks noGrp="1"/>
          </p:cNvSpPr>
          <p:nvPr>
            <p:ph idx="1"/>
          </p:nvPr>
        </p:nvSpPr>
        <p:spPr>
          <a:xfrm>
            <a:off x="726521" y="2536728"/>
            <a:ext cx="4661556" cy="870156"/>
          </a:xfrm>
          <a:solidFill>
            <a:schemeClr val="tx1"/>
          </a:solidFill>
          <a:ln>
            <a:solidFill>
              <a:schemeClr val="tx1"/>
            </a:solidFill>
          </a:ln>
        </p:spPr>
        <p:txBody>
          <a:bodyPr>
            <a:noAutofit/>
          </a:bodyPr>
          <a:lstStyle/>
          <a:p>
            <a:pPr marL="0" lvl="0" indent="0">
              <a:buNone/>
            </a:pPr>
            <a:r>
              <a:rPr lang="en-US" dirty="0" smtClean="0">
                <a:solidFill>
                  <a:schemeClr val="accent5"/>
                </a:solidFill>
              </a:rPr>
              <a:t>Complete courses and take exams </a:t>
            </a:r>
            <a:r>
              <a:rPr lang="en-US" dirty="0">
                <a:solidFill>
                  <a:schemeClr val="accent5"/>
                </a:solidFill>
              </a:rPr>
              <a:t>in </a:t>
            </a:r>
            <a:r>
              <a:rPr lang="en-US" dirty="0" smtClean="0">
                <a:solidFill>
                  <a:schemeClr val="accent5"/>
                </a:solidFill>
              </a:rPr>
              <a:t>6 </a:t>
            </a:r>
            <a:r>
              <a:rPr lang="en-US" dirty="0">
                <a:solidFill>
                  <a:schemeClr val="accent5"/>
                </a:solidFill>
              </a:rPr>
              <a:t>different subject </a:t>
            </a:r>
            <a:r>
              <a:rPr lang="en-US" dirty="0" smtClean="0">
                <a:solidFill>
                  <a:schemeClr val="accent5"/>
                </a:solidFill>
              </a:rPr>
              <a:t>groups, scoring</a:t>
            </a:r>
          </a:p>
          <a:p>
            <a:pPr marL="0" indent="0">
              <a:buNone/>
            </a:pPr>
            <a:endParaRPr lang="en-US" sz="1600" dirty="0">
              <a:solidFill>
                <a:schemeClr val="accent5"/>
              </a:solidFill>
            </a:endParaRPr>
          </a:p>
        </p:txBody>
      </p:sp>
      <p:sp>
        <p:nvSpPr>
          <p:cNvPr id="4" name="Rectangle 3"/>
          <p:cNvSpPr/>
          <p:nvPr/>
        </p:nvSpPr>
        <p:spPr>
          <a:xfrm>
            <a:off x="475109" y="1129949"/>
            <a:ext cx="7919887" cy="1323439"/>
          </a:xfrm>
          <a:prstGeom prst="rect">
            <a:avLst/>
          </a:prstGeom>
        </p:spPr>
        <p:txBody>
          <a:bodyPr wrap="square">
            <a:spAutoFit/>
          </a:bodyPr>
          <a:lstStyle/>
          <a:p>
            <a:r>
              <a:rPr lang="en-US" sz="2000" dirty="0"/>
              <a:t>The IB Diploma is issued by the IBO once a student has earned the minimum number of points after completing the requirements for the IB </a:t>
            </a:r>
            <a:r>
              <a:rPr lang="en-US" sz="2000" dirty="0" smtClean="0"/>
              <a:t>Diploma </a:t>
            </a:r>
            <a:r>
              <a:rPr lang="en-US" sz="2000" dirty="0"/>
              <a:t>as follows:</a:t>
            </a:r>
          </a:p>
          <a:p>
            <a:endParaRPr lang="en-US" sz="2000" dirty="0"/>
          </a:p>
        </p:txBody>
      </p:sp>
      <p:sp>
        <p:nvSpPr>
          <p:cNvPr id="10" name="Content Placeholder 2"/>
          <p:cNvSpPr txBox="1">
            <a:spLocks/>
          </p:cNvSpPr>
          <p:nvPr/>
        </p:nvSpPr>
        <p:spPr>
          <a:xfrm>
            <a:off x="6504031" y="2536728"/>
            <a:ext cx="4852224" cy="870156"/>
          </a:xfrm>
          <a:prstGeom prst="rect">
            <a:avLst/>
          </a:prstGeom>
          <a:solidFill>
            <a:schemeClr val="tx1"/>
          </a:solidFill>
          <a:ln>
            <a:solidFill>
              <a:schemeClr val="tx1"/>
            </a:solidFill>
          </a:ln>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None/>
            </a:pPr>
            <a:r>
              <a:rPr lang="en-US" dirty="0" smtClean="0">
                <a:solidFill>
                  <a:schemeClr val="accent5"/>
                </a:solidFill>
              </a:rPr>
              <a:t>Complete DP Core</a:t>
            </a:r>
            <a:endParaRPr lang="en-US" dirty="0">
              <a:solidFill>
                <a:schemeClr val="accent5"/>
              </a:solidFill>
            </a:endParaRPr>
          </a:p>
        </p:txBody>
      </p:sp>
      <p:sp>
        <p:nvSpPr>
          <p:cNvPr id="17" name="Content Placeholder 2"/>
          <p:cNvSpPr txBox="1">
            <a:spLocks/>
          </p:cNvSpPr>
          <p:nvPr/>
        </p:nvSpPr>
        <p:spPr>
          <a:xfrm>
            <a:off x="6504031" y="3411801"/>
            <a:ext cx="2673299" cy="968473"/>
          </a:xfrm>
          <a:prstGeom prst="rect">
            <a:avLst/>
          </a:prstGeom>
          <a:ln>
            <a:solidFill>
              <a:schemeClr val="tx1"/>
            </a:solidFill>
          </a:ln>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Font typeface="Wingdings" charset="2"/>
              <a:buChar char="§"/>
            </a:pPr>
            <a:r>
              <a:rPr lang="en-US" sz="1800" dirty="0" smtClean="0"/>
              <a:t>The TOK</a:t>
            </a:r>
            <a:endParaRPr lang="en-US" sz="1800" dirty="0"/>
          </a:p>
        </p:txBody>
      </p:sp>
      <p:sp>
        <p:nvSpPr>
          <p:cNvPr id="18" name="Content Placeholder 2"/>
          <p:cNvSpPr txBox="1">
            <a:spLocks/>
          </p:cNvSpPr>
          <p:nvPr/>
        </p:nvSpPr>
        <p:spPr>
          <a:xfrm>
            <a:off x="9181170" y="3406884"/>
            <a:ext cx="2175085" cy="1932036"/>
          </a:xfrm>
          <a:prstGeom prst="rect">
            <a:avLst/>
          </a:prstGeom>
          <a:ln>
            <a:solidFill>
              <a:schemeClr val="tx1"/>
            </a:solidFill>
          </a:ln>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1800" dirty="0" smtClean="0"/>
              <a:t>can contribute up to 3 </a:t>
            </a:r>
            <a:r>
              <a:rPr lang="en-US" sz="1800" dirty="0" err="1" smtClean="0"/>
              <a:t>add’l</a:t>
            </a:r>
            <a:r>
              <a:rPr lang="en-US" sz="1800" dirty="0" smtClean="0"/>
              <a:t> pts</a:t>
            </a:r>
            <a:endParaRPr lang="en-US" sz="1800" dirty="0"/>
          </a:p>
        </p:txBody>
      </p:sp>
      <p:sp>
        <p:nvSpPr>
          <p:cNvPr id="19" name="Content Placeholder 2"/>
          <p:cNvSpPr txBox="1">
            <a:spLocks/>
          </p:cNvSpPr>
          <p:nvPr/>
        </p:nvSpPr>
        <p:spPr>
          <a:xfrm>
            <a:off x="6504031" y="4380274"/>
            <a:ext cx="2669459" cy="958646"/>
          </a:xfrm>
          <a:prstGeom prst="rect">
            <a:avLst/>
          </a:prstGeom>
          <a:ln>
            <a:solidFill>
              <a:schemeClr val="tx1"/>
            </a:solidFill>
          </a:ln>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Font typeface="Wingdings" charset="2"/>
              <a:buChar char="§"/>
            </a:pPr>
            <a:r>
              <a:rPr lang="en-US" sz="1800" dirty="0" smtClean="0"/>
              <a:t>The EE</a:t>
            </a:r>
            <a:endParaRPr lang="en-US" sz="1800" dirty="0"/>
          </a:p>
        </p:txBody>
      </p:sp>
      <p:sp>
        <p:nvSpPr>
          <p:cNvPr id="20" name="Content Placeholder 2"/>
          <p:cNvSpPr txBox="1">
            <a:spLocks/>
          </p:cNvSpPr>
          <p:nvPr/>
        </p:nvSpPr>
        <p:spPr>
          <a:xfrm>
            <a:off x="6504031" y="5338920"/>
            <a:ext cx="4852224" cy="943896"/>
          </a:xfrm>
          <a:prstGeom prst="rect">
            <a:avLst/>
          </a:prstGeom>
          <a:ln>
            <a:solidFill>
              <a:schemeClr val="tx1"/>
            </a:solidFill>
          </a:ln>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Font typeface="Wingdings" charset="2"/>
              <a:buChar char="§"/>
            </a:pPr>
            <a:r>
              <a:rPr lang="en-US" sz="1800" dirty="0" smtClean="0"/>
              <a:t>150 CAS hours</a:t>
            </a:r>
            <a:endParaRPr lang="en-US" sz="1800" dirty="0"/>
          </a:p>
        </p:txBody>
      </p:sp>
      <p:sp>
        <p:nvSpPr>
          <p:cNvPr id="22" name="Content Placeholder 2"/>
          <p:cNvSpPr txBox="1">
            <a:spLocks/>
          </p:cNvSpPr>
          <p:nvPr/>
        </p:nvSpPr>
        <p:spPr>
          <a:xfrm>
            <a:off x="726521" y="3411802"/>
            <a:ext cx="4661556" cy="2871015"/>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Font typeface="Wingdings" charset="2"/>
              <a:buChar char="§"/>
            </a:pPr>
            <a:r>
              <a:rPr lang="en-US" sz="1800" dirty="0" smtClean="0"/>
              <a:t>At least 3 and no more than 4 exams must be taken at the HL and the rest SL</a:t>
            </a:r>
          </a:p>
          <a:p>
            <a:pPr>
              <a:buFont typeface="Wingdings" charset="2"/>
              <a:buChar char="§"/>
            </a:pPr>
            <a:r>
              <a:rPr lang="en-US" sz="1800" dirty="0" smtClean="0"/>
              <a:t>Receive a minimum of 24 points or an average of 4 out of a possible 7 points for 6 subjects</a:t>
            </a:r>
          </a:p>
          <a:p>
            <a:pPr>
              <a:buFont typeface="Wingdings" charset="2"/>
              <a:buChar char="§"/>
            </a:pPr>
            <a:r>
              <a:rPr lang="en-US" sz="1800" dirty="0" smtClean="0"/>
              <a:t>Receive a minimum of 12 points from HL subjects and a minimum of 9 points from SL subjects</a:t>
            </a:r>
          </a:p>
          <a:p>
            <a:pPr marL="0" indent="0">
              <a:buFont typeface="Wingdings 3" charset="2"/>
              <a:buNone/>
            </a:pPr>
            <a:endParaRPr lang="en-US" sz="1600" dirty="0"/>
          </a:p>
        </p:txBody>
      </p:sp>
      <p:sp>
        <p:nvSpPr>
          <p:cNvPr id="23" name="TextBox 22">
            <a:extLst>
              <a:ext uri="{FF2B5EF4-FFF2-40B4-BE49-F238E27FC236}">
                <a16:creationId xmlns:a16="http://schemas.microsoft.com/office/drawing/2014/main" xmlns="" id="{0657C825-30A6-ED48-AEF3-76167E9FEEF8}"/>
              </a:ext>
            </a:extLst>
          </p:cNvPr>
          <p:cNvSpPr txBox="1"/>
          <p:nvPr/>
        </p:nvSpPr>
        <p:spPr>
          <a:xfrm>
            <a:off x="473239" y="6427536"/>
            <a:ext cx="11341771" cy="276999"/>
          </a:xfrm>
          <a:prstGeom prst="rect">
            <a:avLst/>
          </a:prstGeom>
          <a:noFill/>
        </p:spPr>
        <p:txBody>
          <a:bodyPr wrap="square" rtlCol="0">
            <a:spAutoFit/>
          </a:bodyPr>
          <a:lstStyle/>
          <a:p>
            <a:r>
              <a:rPr lang="en-US" sz="1200" dirty="0" smtClean="0"/>
              <a:t>For further detailed </a:t>
            </a:r>
            <a:r>
              <a:rPr lang="en-US" sz="1200" dirty="0" err="1" smtClean="0"/>
              <a:t>iinformation</a:t>
            </a:r>
            <a:r>
              <a:rPr lang="en-US" sz="1200" dirty="0" smtClean="0"/>
              <a:t>, </a:t>
            </a:r>
            <a:r>
              <a:rPr lang="en-US" sz="1200" dirty="0"/>
              <a:t>go to https://</a:t>
            </a:r>
            <a:r>
              <a:rPr lang="en-US" sz="1200" dirty="0" err="1"/>
              <a:t>ibo.org</a:t>
            </a:r>
            <a:r>
              <a:rPr lang="en-US" sz="1200" dirty="0"/>
              <a:t>/</a:t>
            </a:r>
            <a:r>
              <a:rPr lang="en-US" sz="1200" dirty="0" err="1"/>
              <a:t>programmes</a:t>
            </a:r>
            <a:r>
              <a:rPr lang="en-US" sz="1200" dirty="0"/>
              <a:t>/diploma-</a:t>
            </a:r>
            <a:r>
              <a:rPr lang="en-US" sz="1200" dirty="0" err="1"/>
              <a:t>programme</a:t>
            </a:r>
            <a:r>
              <a:rPr lang="en-US" sz="1200" dirty="0"/>
              <a:t>/assessment-and-exams/understanding-</a:t>
            </a:r>
            <a:r>
              <a:rPr lang="en-US" sz="1200" dirty="0" err="1"/>
              <a:t>ib</a:t>
            </a:r>
            <a:r>
              <a:rPr lang="en-US" sz="1200" dirty="0"/>
              <a:t>-assessment/ </a:t>
            </a:r>
          </a:p>
        </p:txBody>
      </p:sp>
      <p:sp>
        <p:nvSpPr>
          <p:cNvPr id="6" name="TextBox 5"/>
          <p:cNvSpPr txBox="1"/>
          <p:nvPr/>
        </p:nvSpPr>
        <p:spPr>
          <a:xfrm>
            <a:off x="5497469" y="3624854"/>
            <a:ext cx="903331" cy="1631216"/>
          </a:xfrm>
          <a:prstGeom prst="rect">
            <a:avLst/>
          </a:prstGeom>
          <a:noFill/>
        </p:spPr>
        <p:txBody>
          <a:bodyPr wrap="square" rtlCol="0">
            <a:spAutoFit/>
          </a:bodyPr>
          <a:lstStyle/>
          <a:p>
            <a:r>
              <a:rPr lang="en-US" sz="10000" dirty="0" smtClean="0"/>
              <a:t>+</a:t>
            </a:r>
            <a:endParaRPr lang="en-US" sz="10000" dirty="0"/>
          </a:p>
        </p:txBody>
      </p:sp>
      <p:sp>
        <p:nvSpPr>
          <p:cNvPr id="5" name="Date Placeholder 4"/>
          <p:cNvSpPr>
            <a:spLocks noGrp="1"/>
          </p:cNvSpPr>
          <p:nvPr>
            <p:ph type="dt" sz="half" idx="10"/>
          </p:nvPr>
        </p:nvSpPr>
        <p:spPr/>
        <p:txBody>
          <a:bodyPr/>
          <a:lstStyle/>
          <a:p>
            <a:r>
              <a:rPr lang="en-US" smtClean="0"/>
              <a:t>10/02/18</a:t>
            </a:r>
            <a:endParaRPr lang="en-US" dirty="0"/>
          </a:p>
        </p:txBody>
      </p:sp>
    </p:spTree>
    <p:extLst>
      <p:ext uri="{BB962C8B-B14F-4D97-AF65-F5344CB8AC3E}">
        <p14:creationId xmlns:p14="http://schemas.microsoft.com/office/powerpoint/2010/main" val="107730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500"/>
                                        <p:tgtEl>
                                          <p:spTgt spid="3">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2">
                                            <p:bg/>
                                          </p:spTgt>
                                        </p:tgtEl>
                                        <p:attrNameLst>
                                          <p:attrName>style.visibility</p:attrName>
                                        </p:attrNameLst>
                                      </p:cBhvr>
                                      <p:to>
                                        <p:strVal val="visible"/>
                                      </p:to>
                                    </p:set>
                                    <p:animEffect transition="in" filter="fade">
                                      <p:cBhvr>
                                        <p:cTn id="17" dur="500"/>
                                        <p:tgtEl>
                                          <p:spTgt spid="22">
                                            <p:bg/>
                                          </p:spTgt>
                                        </p:tgtEl>
                                      </p:cBhvr>
                                    </p:animEffect>
                                  </p:childTnLst>
                                </p:cTn>
                              </p:par>
                              <p:par>
                                <p:cTn id="18" presetID="42" presetClass="entr" presetSubtype="0" fill="hold" nodeType="withEffect">
                                  <p:stCondLst>
                                    <p:cond delay="0"/>
                                  </p:stCondLst>
                                  <p:childTnLst>
                                    <p:set>
                                      <p:cBhvr>
                                        <p:cTn id="19" dur="1" fill="hold">
                                          <p:stCondLst>
                                            <p:cond delay="0"/>
                                          </p:stCondLst>
                                        </p:cTn>
                                        <p:tgtEl>
                                          <p:spTgt spid="22">
                                            <p:txEl>
                                              <p:pRg st="0" end="0"/>
                                            </p:txEl>
                                          </p:spTgt>
                                        </p:tgtEl>
                                        <p:attrNameLst>
                                          <p:attrName>style.visibility</p:attrName>
                                        </p:attrNameLst>
                                      </p:cBhvr>
                                      <p:to>
                                        <p:strVal val="visible"/>
                                      </p:to>
                                    </p:set>
                                    <p:animEffect transition="in" filter="fade">
                                      <p:cBhvr>
                                        <p:cTn id="20" dur="1000"/>
                                        <p:tgtEl>
                                          <p:spTgt spid="22">
                                            <p:txEl>
                                              <p:pRg st="0" end="0"/>
                                            </p:txEl>
                                          </p:spTgt>
                                        </p:tgtEl>
                                      </p:cBhvr>
                                    </p:animEffect>
                                    <p:anim calcmode="lin" valueType="num">
                                      <p:cBhvr>
                                        <p:cTn id="21"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22">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2">
                                            <p:txEl>
                                              <p:pRg st="1" end="1"/>
                                            </p:txEl>
                                          </p:spTgt>
                                        </p:tgtEl>
                                        <p:attrNameLst>
                                          <p:attrName>style.visibility</p:attrName>
                                        </p:attrNameLst>
                                      </p:cBhvr>
                                      <p:to>
                                        <p:strVal val="visible"/>
                                      </p:to>
                                    </p:set>
                                    <p:animEffect transition="in" filter="fade">
                                      <p:cBhvr>
                                        <p:cTn id="25" dur="1000"/>
                                        <p:tgtEl>
                                          <p:spTgt spid="22">
                                            <p:txEl>
                                              <p:pRg st="1" end="1"/>
                                            </p:txEl>
                                          </p:spTgt>
                                        </p:tgtEl>
                                      </p:cBhvr>
                                    </p:animEffect>
                                    <p:anim calcmode="lin" valueType="num">
                                      <p:cBhvr>
                                        <p:cTn id="2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22">
                                            <p:txEl>
                                              <p:pRg st="1" end="1"/>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2">
                                            <p:txEl>
                                              <p:pRg st="2" end="2"/>
                                            </p:txEl>
                                          </p:spTgt>
                                        </p:tgtEl>
                                        <p:attrNameLst>
                                          <p:attrName>style.visibility</p:attrName>
                                        </p:attrNameLst>
                                      </p:cBhvr>
                                      <p:to>
                                        <p:strVal val="visible"/>
                                      </p:to>
                                    </p:set>
                                    <p:animEffect transition="in" filter="fade">
                                      <p:cBhvr>
                                        <p:cTn id="30" dur="1000"/>
                                        <p:tgtEl>
                                          <p:spTgt spid="22">
                                            <p:txEl>
                                              <p:pRg st="2" end="2"/>
                                            </p:txEl>
                                          </p:spTgt>
                                        </p:tgtEl>
                                      </p:cBhvr>
                                    </p:animEffect>
                                    <p:anim calcmode="lin" valueType="num">
                                      <p:cBhvr>
                                        <p:cTn id="31"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 calcmode="lin" valueType="num">
                                      <p:cBhvr>
                                        <p:cTn id="39" dur="500" fill="hold"/>
                                        <p:tgtEl>
                                          <p:spTgt spid="6"/>
                                        </p:tgtEl>
                                        <p:attrNameLst>
                                          <p:attrName>style.rotation</p:attrName>
                                        </p:attrNameLst>
                                      </p:cBhvr>
                                      <p:tavLst>
                                        <p:tav tm="0">
                                          <p:val>
                                            <p:fltVal val="360"/>
                                          </p:val>
                                        </p:tav>
                                        <p:tav tm="100000">
                                          <p:val>
                                            <p:fltVal val="0"/>
                                          </p:val>
                                        </p:tav>
                                      </p:tavLst>
                                    </p:anim>
                                    <p:animEffect transition="in" filter="fade">
                                      <p:cBhvr>
                                        <p:cTn id="40" dur="500"/>
                                        <p:tgtEl>
                                          <p:spTgt spid="6"/>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10">
                                            <p:txEl>
                                              <p:pRg st="0" end="0"/>
                                            </p:txEl>
                                          </p:spTgt>
                                        </p:tgtEl>
                                        <p:attrNameLst>
                                          <p:attrName>style.visibility</p:attrName>
                                        </p:attrNameLst>
                                      </p:cBhvr>
                                      <p:to>
                                        <p:strVal val="visible"/>
                                      </p:to>
                                    </p:set>
                                    <p:animEffect transition="in" filter="fade">
                                      <p:cBhvr>
                                        <p:cTn id="44" dur="500"/>
                                        <p:tgtEl>
                                          <p:spTgt spid="10">
                                            <p:txEl>
                                              <p:pRg st="0" end="0"/>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0">
                                            <p:bg/>
                                          </p:spTgt>
                                        </p:tgtEl>
                                        <p:attrNameLst>
                                          <p:attrName>style.visibility</p:attrName>
                                        </p:attrNameLst>
                                      </p:cBhvr>
                                      <p:to>
                                        <p:strVal val="visible"/>
                                      </p:to>
                                    </p:set>
                                    <p:animEffect transition="in" filter="fade">
                                      <p:cBhvr>
                                        <p:cTn id="47" dur="500"/>
                                        <p:tgtEl>
                                          <p:spTgt spid="10">
                                            <p:bg/>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
                                            <p:txEl>
                                              <p:pRg st="0" end="0"/>
                                            </p:txEl>
                                          </p:spTgt>
                                        </p:tgtEl>
                                        <p:attrNameLst>
                                          <p:attrName>style.visibility</p:attrName>
                                        </p:attrNameLst>
                                      </p:cBhvr>
                                      <p:to>
                                        <p:strVal val="visible"/>
                                      </p:to>
                                    </p:set>
                                    <p:animEffect transition="in" filter="fade">
                                      <p:cBhvr>
                                        <p:cTn id="50" dur="500"/>
                                        <p:tgtEl>
                                          <p:spTgt spid="10">
                                            <p:txEl>
                                              <p:pRg st="0" end="0"/>
                                            </p:txEl>
                                          </p:spTgt>
                                        </p:tgtEl>
                                      </p:cBhvr>
                                    </p:animEffect>
                                  </p:childTnLst>
                                </p:cTn>
                              </p:par>
                            </p:childTnLst>
                          </p:cTn>
                        </p:par>
                        <p:par>
                          <p:cTn id="51" fill="hold">
                            <p:stCondLst>
                              <p:cond delay="1000"/>
                            </p:stCondLst>
                            <p:childTnLst>
                              <p:par>
                                <p:cTn id="52" presetID="42" presetClass="entr" presetSubtype="0" fill="hold" nodeType="afterEffect">
                                  <p:stCondLst>
                                    <p:cond delay="0"/>
                                  </p:stCondLst>
                                  <p:childTnLst>
                                    <p:set>
                                      <p:cBhvr>
                                        <p:cTn id="53" dur="1" fill="hold">
                                          <p:stCondLst>
                                            <p:cond delay="0"/>
                                          </p:stCondLst>
                                        </p:cTn>
                                        <p:tgtEl>
                                          <p:spTgt spid="17">
                                            <p:txEl>
                                              <p:pRg st="0" end="0"/>
                                            </p:txEl>
                                          </p:spTgt>
                                        </p:tgtEl>
                                        <p:attrNameLst>
                                          <p:attrName>style.visibility</p:attrName>
                                        </p:attrNameLst>
                                      </p:cBhvr>
                                      <p:to>
                                        <p:strVal val="visible"/>
                                      </p:to>
                                    </p:set>
                                    <p:animEffect transition="in" filter="fade">
                                      <p:cBhvr>
                                        <p:cTn id="54" dur="1000"/>
                                        <p:tgtEl>
                                          <p:spTgt spid="17">
                                            <p:txEl>
                                              <p:pRg st="0" end="0"/>
                                            </p:txEl>
                                          </p:spTgt>
                                        </p:tgtEl>
                                      </p:cBhvr>
                                    </p:animEffect>
                                    <p:anim calcmode="lin" valueType="num">
                                      <p:cBhvr>
                                        <p:cTn id="55"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17">
                                            <p:txEl>
                                              <p:pRg st="0" end="0"/>
                                            </p:txEl>
                                          </p:spTgt>
                                        </p:tgtEl>
                                        <p:attrNameLst>
                                          <p:attrName>ppt_y</p:attrName>
                                        </p:attrNameLst>
                                      </p:cBhvr>
                                      <p:tavLst>
                                        <p:tav tm="0">
                                          <p:val>
                                            <p:strVal val="#ppt_y+.1"/>
                                          </p:val>
                                        </p:tav>
                                        <p:tav tm="100000">
                                          <p:val>
                                            <p:strVal val="#ppt_y"/>
                                          </p:val>
                                        </p:tav>
                                      </p:tavLst>
                                    </p:anim>
                                  </p:childTnLst>
                                </p:cTn>
                              </p:par>
                              <p:par>
                                <p:cTn id="57" presetID="10" presetClass="entr" presetSubtype="0" fill="hold" grpId="0" nodeType="withEffect">
                                  <p:stCondLst>
                                    <p:cond delay="0"/>
                                  </p:stCondLst>
                                  <p:childTnLst>
                                    <p:set>
                                      <p:cBhvr>
                                        <p:cTn id="58" dur="1" fill="hold">
                                          <p:stCondLst>
                                            <p:cond delay="0"/>
                                          </p:stCondLst>
                                        </p:cTn>
                                        <p:tgtEl>
                                          <p:spTgt spid="17">
                                            <p:bg/>
                                          </p:spTgt>
                                        </p:tgtEl>
                                        <p:attrNameLst>
                                          <p:attrName>style.visibility</p:attrName>
                                        </p:attrNameLst>
                                      </p:cBhvr>
                                      <p:to>
                                        <p:strVal val="visible"/>
                                      </p:to>
                                    </p:set>
                                    <p:animEffect transition="in" filter="fade">
                                      <p:cBhvr>
                                        <p:cTn id="59" dur="500"/>
                                        <p:tgtEl>
                                          <p:spTgt spid="17">
                                            <p:bg/>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7">
                                            <p:txEl>
                                              <p:pRg st="0" end="0"/>
                                            </p:txEl>
                                          </p:spTgt>
                                        </p:tgtEl>
                                        <p:attrNameLst>
                                          <p:attrName>style.visibility</p:attrName>
                                        </p:attrNameLst>
                                      </p:cBhvr>
                                      <p:to>
                                        <p:strVal val="visible"/>
                                      </p:to>
                                    </p:set>
                                    <p:animEffect transition="in" filter="fade">
                                      <p:cBhvr>
                                        <p:cTn id="62" dur="500"/>
                                        <p:tgtEl>
                                          <p:spTgt spid="17">
                                            <p:txEl>
                                              <p:pRg st="0" end="0"/>
                                            </p:txEl>
                                          </p:spTgt>
                                        </p:tgtEl>
                                      </p:cBhvr>
                                    </p:animEffect>
                                  </p:childTnLst>
                                </p:cTn>
                              </p:par>
                              <p:par>
                                <p:cTn id="63" presetID="42" presetClass="entr" presetSubtype="0" fill="hold" nodeType="withEffect">
                                  <p:stCondLst>
                                    <p:cond delay="0"/>
                                  </p:stCondLst>
                                  <p:childTnLst>
                                    <p:set>
                                      <p:cBhvr>
                                        <p:cTn id="64" dur="1" fill="hold">
                                          <p:stCondLst>
                                            <p:cond delay="0"/>
                                          </p:stCondLst>
                                        </p:cTn>
                                        <p:tgtEl>
                                          <p:spTgt spid="19">
                                            <p:txEl>
                                              <p:pRg st="0" end="0"/>
                                            </p:txEl>
                                          </p:spTgt>
                                        </p:tgtEl>
                                        <p:attrNameLst>
                                          <p:attrName>style.visibility</p:attrName>
                                        </p:attrNameLst>
                                      </p:cBhvr>
                                      <p:to>
                                        <p:strVal val="visible"/>
                                      </p:to>
                                    </p:set>
                                    <p:animEffect transition="in" filter="fade">
                                      <p:cBhvr>
                                        <p:cTn id="65" dur="1000"/>
                                        <p:tgtEl>
                                          <p:spTgt spid="19">
                                            <p:txEl>
                                              <p:pRg st="0" end="0"/>
                                            </p:txEl>
                                          </p:spTgt>
                                        </p:tgtEl>
                                      </p:cBhvr>
                                    </p:animEffect>
                                    <p:anim calcmode="lin" valueType="num">
                                      <p:cBhvr>
                                        <p:cTn id="66"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19">
                                            <p:txEl>
                                              <p:pRg st="0" end="0"/>
                                            </p:txEl>
                                          </p:spTgt>
                                        </p:tgtEl>
                                        <p:attrNameLst>
                                          <p:attrName>ppt_y</p:attrName>
                                        </p:attrNameLst>
                                      </p:cBhvr>
                                      <p:tavLst>
                                        <p:tav tm="0">
                                          <p:val>
                                            <p:strVal val="#ppt_y+.1"/>
                                          </p:val>
                                        </p:tav>
                                        <p:tav tm="100000">
                                          <p:val>
                                            <p:strVal val="#ppt_y"/>
                                          </p:val>
                                        </p:tav>
                                      </p:tavLst>
                                    </p:anim>
                                  </p:childTnLst>
                                </p:cTn>
                              </p:par>
                              <p:par>
                                <p:cTn id="68" presetID="10" presetClass="entr" presetSubtype="0" fill="hold" grpId="0" nodeType="withEffect">
                                  <p:stCondLst>
                                    <p:cond delay="0"/>
                                  </p:stCondLst>
                                  <p:childTnLst>
                                    <p:set>
                                      <p:cBhvr>
                                        <p:cTn id="69" dur="1" fill="hold">
                                          <p:stCondLst>
                                            <p:cond delay="0"/>
                                          </p:stCondLst>
                                        </p:cTn>
                                        <p:tgtEl>
                                          <p:spTgt spid="19">
                                            <p:bg/>
                                          </p:spTgt>
                                        </p:tgtEl>
                                        <p:attrNameLst>
                                          <p:attrName>style.visibility</p:attrName>
                                        </p:attrNameLst>
                                      </p:cBhvr>
                                      <p:to>
                                        <p:strVal val="visible"/>
                                      </p:to>
                                    </p:set>
                                    <p:animEffect transition="in" filter="fade">
                                      <p:cBhvr>
                                        <p:cTn id="70" dur="500"/>
                                        <p:tgtEl>
                                          <p:spTgt spid="19">
                                            <p:bg/>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9">
                                            <p:txEl>
                                              <p:pRg st="0" end="0"/>
                                            </p:txEl>
                                          </p:spTgt>
                                        </p:tgtEl>
                                        <p:attrNameLst>
                                          <p:attrName>style.visibility</p:attrName>
                                        </p:attrNameLst>
                                      </p:cBhvr>
                                      <p:to>
                                        <p:strVal val="visible"/>
                                      </p:to>
                                    </p:set>
                                    <p:animEffect transition="in" filter="fade">
                                      <p:cBhvr>
                                        <p:cTn id="73" dur="500"/>
                                        <p:tgtEl>
                                          <p:spTgt spid="19">
                                            <p:txEl>
                                              <p:pRg st="0" end="0"/>
                                            </p:txEl>
                                          </p:spTgt>
                                        </p:tgtEl>
                                      </p:cBhvr>
                                    </p:animEffect>
                                  </p:childTnLst>
                                </p:cTn>
                              </p:par>
                              <p:par>
                                <p:cTn id="74" presetID="42" presetClass="entr" presetSubtype="0" fill="hold" nodeType="withEffect">
                                  <p:stCondLst>
                                    <p:cond delay="0"/>
                                  </p:stCondLst>
                                  <p:childTnLst>
                                    <p:set>
                                      <p:cBhvr>
                                        <p:cTn id="75" dur="1" fill="hold">
                                          <p:stCondLst>
                                            <p:cond delay="0"/>
                                          </p:stCondLst>
                                        </p:cTn>
                                        <p:tgtEl>
                                          <p:spTgt spid="18">
                                            <p:txEl>
                                              <p:pRg st="0" end="0"/>
                                            </p:txEl>
                                          </p:spTgt>
                                        </p:tgtEl>
                                        <p:attrNameLst>
                                          <p:attrName>style.visibility</p:attrName>
                                        </p:attrNameLst>
                                      </p:cBhvr>
                                      <p:to>
                                        <p:strVal val="visible"/>
                                      </p:to>
                                    </p:set>
                                    <p:animEffect transition="in" filter="fade">
                                      <p:cBhvr>
                                        <p:cTn id="76" dur="1000"/>
                                        <p:tgtEl>
                                          <p:spTgt spid="18">
                                            <p:txEl>
                                              <p:pRg st="0" end="0"/>
                                            </p:txEl>
                                          </p:spTgt>
                                        </p:tgtEl>
                                      </p:cBhvr>
                                    </p:animEffect>
                                    <p:anim calcmode="lin" valueType="num">
                                      <p:cBhvr>
                                        <p:cTn id="77"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78" dur="1000" fill="hold"/>
                                        <p:tgtEl>
                                          <p:spTgt spid="18">
                                            <p:txEl>
                                              <p:pRg st="0" end="0"/>
                                            </p:txEl>
                                          </p:spTgt>
                                        </p:tgtEl>
                                        <p:attrNameLst>
                                          <p:attrName>ppt_y</p:attrName>
                                        </p:attrNameLst>
                                      </p:cBhvr>
                                      <p:tavLst>
                                        <p:tav tm="0">
                                          <p:val>
                                            <p:strVal val="#ppt_y+.1"/>
                                          </p:val>
                                        </p:tav>
                                        <p:tav tm="100000">
                                          <p:val>
                                            <p:strVal val="#ppt_y"/>
                                          </p:val>
                                        </p:tav>
                                      </p:tavLst>
                                    </p:anim>
                                  </p:childTnLst>
                                </p:cTn>
                              </p:par>
                              <p:par>
                                <p:cTn id="79" presetID="10" presetClass="entr" presetSubtype="0" fill="hold" grpId="0" nodeType="withEffect">
                                  <p:stCondLst>
                                    <p:cond delay="0"/>
                                  </p:stCondLst>
                                  <p:childTnLst>
                                    <p:set>
                                      <p:cBhvr>
                                        <p:cTn id="80" dur="1" fill="hold">
                                          <p:stCondLst>
                                            <p:cond delay="0"/>
                                          </p:stCondLst>
                                        </p:cTn>
                                        <p:tgtEl>
                                          <p:spTgt spid="18">
                                            <p:bg/>
                                          </p:spTgt>
                                        </p:tgtEl>
                                        <p:attrNameLst>
                                          <p:attrName>style.visibility</p:attrName>
                                        </p:attrNameLst>
                                      </p:cBhvr>
                                      <p:to>
                                        <p:strVal val="visible"/>
                                      </p:to>
                                    </p:set>
                                    <p:animEffect transition="in" filter="fade">
                                      <p:cBhvr>
                                        <p:cTn id="81" dur="500"/>
                                        <p:tgtEl>
                                          <p:spTgt spid="18">
                                            <p:bg/>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8">
                                            <p:txEl>
                                              <p:pRg st="0" end="0"/>
                                            </p:txEl>
                                          </p:spTgt>
                                        </p:tgtEl>
                                        <p:attrNameLst>
                                          <p:attrName>style.visibility</p:attrName>
                                        </p:attrNameLst>
                                      </p:cBhvr>
                                      <p:to>
                                        <p:strVal val="visible"/>
                                      </p:to>
                                    </p:set>
                                    <p:animEffect transition="in" filter="fade">
                                      <p:cBhvr>
                                        <p:cTn id="84" dur="500"/>
                                        <p:tgtEl>
                                          <p:spTgt spid="18">
                                            <p:txEl>
                                              <p:pRg st="0" end="0"/>
                                            </p:txEl>
                                          </p:spTgt>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par>
                                <p:cTn id="90" presetID="10" presetClass="entr" presetSubtype="0" fill="hold" grpId="0" nodeType="with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0" grpId="0" build="allAtOnce" animBg="1"/>
      <p:bldP spid="17" grpId="0" build="allAtOnce" animBg="1"/>
      <p:bldP spid="18" grpId="0" build="allAtOnce" animBg="1"/>
      <p:bldP spid="19" grpId="0" build="allAtOnce" animBg="1"/>
      <p:bldP spid="20" grpId="0" animBg="1"/>
      <p:bldP spid="22" grpId="0" uiExpand="1" build="allAtOnce" animBg="1"/>
      <p:bldP spid="23"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69DD45-DBAD-734D-9C89-7410F5F07585}"/>
              </a:ext>
            </a:extLst>
          </p:cNvPr>
          <p:cNvSpPr>
            <a:spLocks noGrp="1"/>
          </p:cNvSpPr>
          <p:nvPr>
            <p:ph type="title"/>
          </p:nvPr>
        </p:nvSpPr>
        <p:spPr>
          <a:xfrm>
            <a:off x="467801" y="371262"/>
            <a:ext cx="7187990" cy="740462"/>
          </a:xfrm>
        </p:spPr>
        <p:txBody>
          <a:bodyPr/>
          <a:lstStyle/>
          <a:p>
            <a:r>
              <a:rPr lang="en-US" dirty="0" smtClean="0">
                <a:latin typeface="Cooper Black" panose="0208090404030B020404" pitchFamily="18" charset="77"/>
              </a:rPr>
              <a:t>Why choose IB DP?</a:t>
            </a:r>
            <a:endParaRPr lang="en-US" dirty="0">
              <a:latin typeface="Cooper Black" panose="0208090404030B020404" pitchFamily="18" charset="77"/>
            </a:endParaRPr>
          </a:p>
        </p:txBody>
      </p:sp>
      <p:sp>
        <p:nvSpPr>
          <p:cNvPr id="6" name="TextBox 5">
            <a:extLst>
              <a:ext uri="{FF2B5EF4-FFF2-40B4-BE49-F238E27FC236}">
                <a16:creationId xmlns:a16="http://schemas.microsoft.com/office/drawing/2014/main" xmlns="" id="{767E5E91-9568-F34D-8A97-D237311A87FB}"/>
              </a:ext>
            </a:extLst>
          </p:cNvPr>
          <p:cNvSpPr txBox="1"/>
          <p:nvPr/>
        </p:nvSpPr>
        <p:spPr>
          <a:xfrm>
            <a:off x="467801" y="1143619"/>
            <a:ext cx="7187990" cy="923330"/>
          </a:xfrm>
          <a:prstGeom prst="rect">
            <a:avLst/>
          </a:prstGeom>
          <a:noFill/>
        </p:spPr>
        <p:txBody>
          <a:bodyPr wrap="square" rtlCol="0">
            <a:spAutoFit/>
          </a:bodyPr>
          <a:lstStyle/>
          <a:p>
            <a:r>
              <a:rPr lang="en-US" dirty="0" smtClean="0"/>
              <a:t>IB DP </a:t>
            </a:r>
            <a:r>
              <a:rPr lang="en-US" dirty="0" err="1" smtClean="0"/>
              <a:t>programme</a:t>
            </a:r>
            <a:r>
              <a:rPr lang="en-US" dirty="0" smtClean="0"/>
              <a:t> develops </a:t>
            </a:r>
            <a:r>
              <a:rPr lang="en-US" dirty="0"/>
              <a:t>the knowledge, skills and disposition students need to be successful throughout their university careers</a:t>
            </a:r>
            <a:r>
              <a:rPr lang="en-US" dirty="0" smtClean="0"/>
              <a:t>.</a:t>
            </a:r>
            <a:endParaRPr lang="en-US" dirty="0"/>
          </a:p>
        </p:txBody>
      </p:sp>
      <p:sp>
        <p:nvSpPr>
          <p:cNvPr id="10" name="TextBox 9">
            <a:extLst>
              <a:ext uri="{FF2B5EF4-FFF2-40B4-BE49-F238E27FC236}">
                <a16:creationId xmlns:a16="http://schemas.microsoft.com/office/drawing/2014/main" xmlns="" id="{0657C825-30A6-ED48-AEF3-76167E9FEEF8}"/>
              </a:ext>
            </a:extLst>
          </p:cNvPr>
          <p:cNvSpPr txBox="1"/>
          <p:nvPr/>
        </p:nvSpPr>
        <p:spPr>
          <a:xfrm>
            <a:off x="467801" y="3031563"/>
            <a:ext cx="11341771" cy="2554545"/>
          </a:xfrm>
          <a:prstGeom prst="rect">
            <a:avLst/>
          </a:prstGeom>
          <a:noFill/>
        </p:spPr>
        <p:txBody>
          <a:bodyPr wrap="square" rtlCol="0">
            <a:spAutoFit/>
          </a:bodyPr>
          <a:lstStyle/>
          <a:p>
            <a:r>
              <a:rPr lang="en-US" sz="2000" b="1" u="sng" dirty="0"/>
              <a:t>As a result of their time in the IB, students develop:</a:t>
            </a:r>
            <a:r>
              <a:rPr lang="en-US" sz="2000" b="1" dirty="0"/>
              <a:t> </a:t>
            </a:r>
            <a:endParaRPr lang="en-US" sz="2000" b="1" dirty="0" smtClean="0"/>
          </a:p>
          <a:p>
            <a:endParaRPr lang="en-US" sz="2000" b="1" dirty="0"/>
          </a:p>
          <a:p>
            <a:pPr marL="285750" indent="-285750">
              <a:buFont typeface="Arial" charset="0"/>
              <a:buChar char="•"/>
            </a:pPr>
            <a:r>
              <a:rPr lang="en-US" sz="2000" dirty="0"/>
              <a:t>time management skills and a strong sense of self-motivation </a:t>
            </a:r>
          </a:p>
          <a:p>
            <a:pPr marL="285750" indent="-285750">
              <a:buFont typeface="Arial" charset="0"/>
              <a:buChar char="•"/>
            </a:pPr>
            <a:r>
              <a:rPr lang="en-US" sz="2000" dirty="0"/>
              <a:t>a keen interest in civic engagement</a:t>
            </a:r>
          </a:p>
          <a:p>
            <a:pPr marL="285750" indent="-285750">
              <a:buFont typeface="Arial" charset="0"/>
              <a:buChar char="•"/>
            </a:pPr>
            <a:r>
              <a:rPr lang="en-US" sz="2000" dirty="0"/>
              <a:t>notable academic ability</a:t>
            </a:r>
          </a:p>
          <a:p>
            <a:pPr marL="285750" indent="-285750">
              <a:buFont typeface="Arial" charset="0"/>
              <a:buChar char="•"/>
            </a:pPr>
            <a:r>
              <a:rPr lang="en-US" sz="2000" dirty="0"/>
              <a:t>strong research and writing skills</a:t>
            </a:r>
          </a:p>
          <a:p>
            <a:pPr marL="285750" indent="-285750">
              <a:buFont typeface="Arial" charset="0"/>
              <a:buChar char="•"/>
            </a:pPr>
            <a:r>
              <a:rPr lang="en-US" sz="2000" dirty="0"/>
              <a:t>critical thinking abilities</a:t>
            </a:r>
          </a:p>
          <a:p>
            <a:pPr marL="285750" indent="-285750">
              <a:buFont typeface="Arial" charset="0"/>
              <a:buChar char="•"/>
            </a:pPr>
            <a:r>
              <a:rPr lang="en-US" sz="2000" dirty="0"/>
              <a:t>an international outlook		</a:t>
            </a:r>
            <a:r>
              <a:rPr lang="en-US" dirty="0"/>
              <a:t>							</a:t>
            </a:r>
          </a:p>
        </p:txBody>
      </p:sp>
      <p:pic>
        <p:nvPicPr>
          <p:cNvPr id="15" name="Content Placeholder 4">
            <a:extLst>
              <a:ext uri="{FF2B5EF4-FFF2-40B4-BE49-F238E27FC236}">
                <a16:creationId xmlns:a16="http://schemas.microsoft.com/office/drawing/2014/main" xmlns="" id="{C9DA6C29-E95B-7748-8069-80AB19CFDA0C}"/>
              </a:ext>
            </a:extLst>
          </p:cNvPr>
          <p:cNvPicPr>
            <a:picLocks noChangeAspect="1"/>
          </p:cNvPicPr>
          <p:nvPr/>
        </p:nvPicPr>
        <p:blipFill>
          <a:blip r:embed="rId3"/>
          <a:stretch>
            <a:fillRect/>
          </a:stretch>
        </p:blipFill>
        <p:spPr>
          <a:xfrm>
            <a:off x="7523748" y="322452"/>
            <a:ext cx="4138863" cy="1241659"/>
          </a:xfrm>
          <a:prstGeom prst="rect">
            <a:avLst/>
          </a:prstGeom>
        </p:spPr>
      </p:pic>
      <p:sp>
        <p:nvSpPr>
          <p:cNvPr id="3" name="Date Placeholder 2"/>
          <p:cNvSpPr>
            <a:spLocks noGrp="1"/>
          </p:cNvSpPr>
          <p:nvPr>
            <p:ph type="dt" sz="half" idx="10"/>
          </p:nvPr>
        </p:nvSpPr>
        <p:spPr/>
        <p:txBody>
          <a:bodyPr/>
          <a:lstStyle/>
          <a:p>
            <a:r>
              <a:rPr lang="en-US" smtClean="0"/>
              <a:t>10/02/18</a:t>
            </a:r>
            <a:endParaRPr lang="en-US" dirty="0"/>
          </a:p>
        </p:txBody>
      </p:sp>
    </p:spTree>
    <p:extLst>
      <p:ext uri="{BB962C8B-B14F-4D97-AF65-F5344CB8AC3E}">
        <p14:creationId xmlns:p14="http://schemas.microsoft.com/office/powerpoint/2010/main" val="130144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fade">
                                      <p:cBhvr>
                                        <p:cTn id="11" dur="500"/>
                                        <p:tgtEl>
                                          <p:spTgt spid="10">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500"/>
                                        <p:tgtEl>
                                          <p:spTgt spid="10">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500"/>
                                        <p:tgtEl>
                                          <p:spTgt spid="10">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animEffect transition="in" filter="fade">
                                      <p:cBhvr>
                                        <p:cTn id="23" dur="500"/>
                                        <p:tgtEl>
                                          <p:spTgt spid="10">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fade">
                                      <p:cBhvr>
                                        <p:cTn id="27" dur="500"/>
                                        <p:tgtEl>
                                          <p:spTgt spid="10">
                                            <p:txEl>
                                              <p:pRg st="6" end="6"/>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animEffect transition="in" filter="fade">
                                      <p:cBhvr>
                                        <p:cTn id="31"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69DD45-DBAD-734D-9C89-7410F5F07585}"/>
              </a:ext>
            </a:extLst>
          </p:cNvPr>
          <p:cNvSpPr>
            <a:spLocks noGrp="1"/>
          </p:cNvSpPr>
          <p:nvPr>
            <p:ph type="title"/>
          </p:nvPr>
        </p:nvSpPr>
        <p:spPr>
          <a:xfrm>
            <a:off x="467800" y="367709"/>
            <a:ext cx="7202908" cy="740462"/>
          </a:xfrm>
        </p:spPr>
        <p:txBody>
          <a:bodyPr/>
          <a:lstStyle/>
          <a:p>
            <a:r>
              <a:rPr lang="en-US" dirty="0" smtClean="0">
                <a:latin typeface="Cooper Black" panose="0208090404030B020404" pitchFamily="18" charset="77"/>
              </a:rPr>
              <a:t>How does IB DP benefit college bound students?</a:t>
            </a:r>
            <a:endParaRPr lang="en-US" dirty="0">
              <a:latin typeface="Cooper Black" panose="0208090404030B020404" pitchFamily="18" charset="77"/>
            </a:endParaRPr>
          </a:p>
        </p:txBody>
      </p:sp>
      <p:sp>
        <p:nvSpPr>
          <p:cNvPr id="6" name="TextBox 5">
            <a:extLst>
              <a:ext uri="{FF2B5EF4-FFF2-40B4-BE49-F238E27FC236}">
                <a16:creationId xmlns:a16="http://schemas.microsoft.com/office/drawing/2014/main" xmlns="" id="{767E5E91-9568-F34D-8A97-D237311A87FB}"/>
              </a:ext>
            </a:extLst>
          </p:cNvPr>
          <p:cNvSpPr txBox="1"/>
          <p:nvPr/>
        </p:nvSpPr>
        <p:spPr>
          <a:xfrm>
            <a:off x="467800" y="2428420"/>
            <a:ext cx="11341772" cy="1015663"/>
          </a:xfrm>
          <a:prstGeom prst="rect">
            <a:avLst/>
          </a:prstGeom>
          <a:noFill/>
        </p:spPr>
        <p:txBody>
          <a:bodyPr wrap="square" rtlCol="0">
            <a:spAutoFit/>
          </a:bodyPr>
          <a:lstStyle/>
          <a:p>
            <a:r>
              <a:rPr lang="en-US" sz="2000" dirty="0" smtClean="0"/>
              <a:t>Research</a:t>
            </a:r>
            <a:r>
              <a:rPr lang="en-US" sz="2000" dirty="0"/>
              <a:t> suggests that IB students are more likely than their peers to complete their undergraduate degrees and pursue graduate </a:t>
            </a:r>
            <a:r>
              <a:rPr lang="en-US" sz="2000" dirty="0" smtClean="0"/>
              <a:t>work </a:t>
            </a:r>
            <a:r>
              <a:rPr lang="en-US" sz="2000" dirty="0"/>
              <a:t>and that they are more likely to be engaged in various aspects of university life</a:t>
            </a:r>
            <a:r>
              <a:rPr lang="en-US" sz="2000" dirty="0" smtClean="0"/>
              <a:t>.</a:t>
            </a:r>
            <a:endParaRPr lang="en-US" sz="2000" dirty="0"/>
          </a:p>
        </p:txBody>
      </p:sp>
      <p:sp>
        <p:nvSpPr>
          <p:cNvPr id="10" name="TextBox 9">
            <a:extLst>
              <a:ext uri="{FF2B5EF4-FFF2-40B4-BE49-F238E27FC236}">
                <a16:creationId xmlns:a16="http://schemas.microsoft.com/office/drawing/2014/main" xmlns="" id="{0657C825-30A6-ED48-AEF3-76167E9FEEF8}"/>
              </a:ext>
            </a:extLst>
          </p:cNvPr>
          <p:cNvSpPr txBox="1"/>
          <p:nvPr/>
        </p:nvSpPr>
        <p:spPr>
          <a:xfrm>
            <a:off x="467800" y="3609080"/>
            <a:ext cx="11341771" cy="2554545"/>
          </a:xfrm>
          <a:prstGeom prst="rect">
            <a:avLst/>
          </a:prstGeom>
          <a:noFill/>
        </p:spPr>
        <p:txBody>
          <a:bodyPr wrap="square" rtlCol="0">
            <a:spAutoFit/>
          </a:bodyPr>
          <a:lstStyle/>
          <a:p>
            <a:r>
              <a:rPr lang="en-US" sz="2000" b="1" u="sng" dirty="0" smtClean="0"/>
              <a:t>According </a:t>
            </a:r>
            <a:r>
              <a:rPr lang="en-US" sz="2000" b="1" u="sng" dirty="0"/>
              <a:t>to the research, IB students are strong on</a:t>
            </a:r>
            <a:r>
              <a:rPr lang="en-US" sz="2000" b="1" u="sng" dirty="0" smtClean="0"/>
              <a:t>:</a:t>
            </a:r>
          </a:p>
          <a:p>
            <a:endParaRPr lang="en-US" sz="2000" b="1" u="sng" dirty="0"/>
          </a:p>
          <a:p>
            <a:pPr marL="342900" indent="-342900">
              <a:buFont typeface="Arial" charset="0"/>
              <a:buChar char="•"/>
            </a:pPr>
            <a:r>
              <a:rPr lang="en-US" sz="2000" dirty="0"/>
              <a:t>Student leadership activities</a:t>
            </a:r>
          </a:p>
          <a:p>
            <a:pPr marL="342900" indent="-342900">
              <a:buFont typeface="Arial" charset="0"/>
              <a:buChar char="•"/>
            </a:pPr>
            <a:r>
              <a:rPr lang="en-US" sz="2000" dirty="0"/>
              <a:t>Working with university faculty on research projects</a:t>
            </a:r>
          </a:p>
          <a:p>
            <a:pPr marL="342900" indent="-342900">
              <a:buFont typeface="Arial" charset="0"/>
              <a:buChar char="•"/>
            </a:pPr>
            <a:r>
              <a:rPr lang="en-US" sz="2000" dirty="0"/>
              <a:t>Finding opportunities to study in other countries</a:t>
            </a:r>
          </a:p>
          <a:p>
            <a:pPr marL="342900" indent="-342900">
              <a:buFont typeface="Arial" charset="0"/>
              <a:buChar char="•"/>
            </a:pPr>
            <a:r>
              <a:rPr lang="en-US" sz="2000" dirty="0"/>
              <a:t>Tutoring other students</a:t>
            </a:r>
          </a:p>
          <a:p>
            <a:pPr marL="342900" indent="-342900">
              <a:buFont typeface="Arial" charset="0"/>
              <a:buChar char="•"/>
            </a:pPr>
            <a:r>
              <a:rPr lang="en-US" sz="2000" dirty="0"/>
              <a:t>Taking part in voluntary and community service</a:t>
            </a:r>
          </a:p>
          <a:p>
            <a:pPr marL="342900" indent="-342900">
              <a:buFont typeface="Arial" charset="0"/>
              <a:buChar char="•"/>
            </a:pPr>
            <a:r>
              <a:rPr lang="en-US" sz="2000" dirty="0"/>
              <a:t>Completing </a:t>
            </a:r>
            <a:r>
              <a:rPr lang="en-US" sz="2000" dirty="0" smtClean="0"/>
              <a:t>internships</a:t>
            </a:r>
            <a:r>
              <a:rPr lang="en-US" dirty="0"/>
              <a:t>							</a:t>
            </a:r>
          </a:p>
        </p:txBody>
      </p:sp>
      <p:pic>
        <p:nvPicPr>
          <p:cNvPr id="9" name="Content Placeholder 4">
            <a:extLst>
              <a:ext uri="{FF2B5EF4-FFF2-40B4-BE49-F238E27FC236}">
                <a16:creationId xmlns:a16="http://schemas.microsoft.com/office/drawing/2014/main" xmlns="" id="{C9DA6C29-E95B-7748-8069-80AB19CFDA0C}"/>
              </a:ext>
            </a:extLst>
          </p:cNvPr>
          <p:cNvPicPr>
            <a:picLocks noChangeAspect="1"/>
          </p:cNvPicPr>
          <p:nvPr/>
        </p:nvPicPr>
        <p:blipFill>
          <a:blip r:embed="rId3"/>
          <a:stretch>
            <a:fillRect/>
          </a:stretch>
        </p:blipFill>
        <p:spPr>
          <a:xfrm>
            <a:off x="7523748" y="322452"/>
            <a:ext cx="4138863" cy="1241659"/>
          </a:xfrm>
          <a:prstGeom prst="rect">
            <a:avLst/>
          </a:prstGeom>
        </p:spPr>
      </p:pic>
      <p:sp>
        <p:nvSpPr>
          <p:cNvPr id="3" name="Date Placeholder 2"/>
          <p:cNvSpPr>
            <a:spLocks noGrp="1"/>
          </p:cNvSpPr>
          <p:nvPr>
            <p:ph type="dt" sz="half" idx="10"/>
          </p:nvPr>
        </p:nvSpPr>
        <p:spPr/>
        <p:txBody>
          <a:bodyPr/>
          <a:lstStyle/>
          <a:p>
            <a:r>
              <a:rPr lang="en-US" smtClean="0"/>
              <a:t>10/02/18</a:t>
            </a:r>
            <a:endParaRPr lang="en-US" dirty="0"/>
          </a:p>
        </p:txBody>
      </p:sp>
    </p:spTree>
    <p:extLst>
      <p:ext uri="{BB962C8B-B14F-4D97-AF65-F5344CB8AC3E}">
        <p14:creationId xmlns:p14="http://schemas.microsoft.com/office/powerpoint/2010/main" val="134336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fade">
                                      <p:cBhvr>
                                        <p:cTn id="11" dur="500"/>
                                        <p:tgtEl>
                                          <p:spTgt spid="10">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500"/>
                                        <p:tgtEl>
                                          <p:spTgt spid="10">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500"/>
                                        <p:tgtEl>
                                          <p:spTgt spid="10">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animEffect transition="in" filter="fade">
                                      <p:cBhvr>
                                        <p:cTn id="23" dur="500"/>
                                        <p:tgtEl>
                                          <p:spTgt spid="10">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fade">
                                      <p:cBhvr>
                                        <p:cTn id="27" dur="500"/>
                                        <p:tgtEl>
                                          <p:spTgt spid="10">
                                            <p:txEl>
                                              <p:pRg st="6" end="6"/>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animEffect transition="in" filter="fade">
                                      <p:cBhvr>
                                        <p:cTn id="31"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xmlns="" id="{D93A1893-CA72-5549-94C8-E5BE37A07CAB}"/>
              </a:ext>
            </a:extLst>
          </p:cNvPr>
          <p:cNvPicPr>
            <a:picLocks noGrp="1" noChangeAspect="1"/>
          </p:cNvPicPr>
          <p:nvPr>
            <p:ph idx="1"/>
          </p:nvPr>
        </p:nvPicPr>
        <p:blipFill>
          <a:blip r:embed="rId3"/>
          <a:stretch>
            <a:fillRect/>
          </a:stretch>
        </p:blipFill>
        <p:spPr>
          <a:xfrm>
            <a:off x="3392046" y="2056628"/>
            <a:ext cx="4653023" cy="3897723"/>
          </a:xfrm>
        </p:spPr>
      </p:pic>
      <p:sp>
        <p:nvSpPr>
          <p:cNvPr id="10" name="TextBox 9">
            <a:extLst>
              <a:ext uri="{FF2B5EF4-FFF2-40B4-BE49-F238E27FC236}">
                <a16:creationId xmlns:a16="http://schemas.microsoft.com/office/drawing/2014/main" xmlns="" id="{8D2F12B1-1F60-0D43-B248-3D3BCAF12863}"/>
              </a:ext>
            </a:extLst>
          </p:cNvPr>
          <p:cNvSpPr txBox="1"/>
          <p:nvPr/>
        </p:nvSpPr>
        <p:spPr>
          <a:xfrm rot="20873848">
            <a:off x="488944" y="3231960"/>
            <a:ext cx="2384385" cy="954107"/>
          </a:xfrm>
          <a:prstGeom prst="rect">
            <a:avLst/>
          </a:prstGeom>
          <a:noFill/>
        </p:spPr>
        <p:txBody>
          <a:bodyPr wrap="square" rtlCol="0">
            <a:spAutoFit/>
          </a:bodyPr>
          <a:lstStyle/>
          <a:p>
            <a:pPr algn="ctr"/>
            <a:r>
              <a:rPr lang="en-US" sz="2800" dirty="0" smtClean="0">
                <a:latin typeface="Cooper Black" panose="0208090404030B020404" pitchFamily="18" charset="77"/>
              </a:rPr>
              <a:t>Donate</a:t>
            </a:r>
            <a:endParaRPr lang="en-US" sz="2800" dirty="0">
              <a:latin typeface="Cooper Black" panose="0208090404030B020404" pitchFamily="18" charset="77"/>
            </a:endParaRPr>
          </a:p>
          <a:p>
            <a:pPr algn="ctr"/>
            <a:r>
              <a:rPr lang="en-US" sz="2800" dirty="0">
                <a:latin typeface="Cooper Black" panose="0208090404030B020404" pitchFamily="18" charset="77"/>
              </a:rPr>
              <a:t>to </a:t>
            </a:r>
            <a:r>
              <a:rPr lang="en-US" sz="2800" dirty="0" smtClean="0">
                <a:latin typeface="Cooper Black" panose="0208090404030B020404" pitchFamily="18" charset="77"/>
              </a:rPr>
              <a:t>IBPA!</a:t>
            </a:r>
            <a:endParaRPr lang="en-US" sz="2800" dirty="0">
              <a:latin typeface="Cooper Black" panose="0208090404030B020404" pitchFamily="18" charset="77"/>
            </a:endParaRPr>
          </a:p>
        </p:txBody>
      </p:sp>
      <p:sp>
        <p:nvSpPr>
          <p:cNvPr id="11" name="TextBox 10">
            <a:extLst>
              <a:ext uri="{FF2B5EF4-FFF2-40B4-BE49-F238E27FC236}">
                <a16:creationId xmlns:a16="http://schemas.microsoft.com/office/drawing/2014/main" xmlns="" id="{29EB656C-00EA-9046-90FD-660FF49B9AF8}"/>
              </a:ext>
            </a:extLst>
          </p:cNvPr>
          <p:cNvSpPr txBox="1"/>
          <p:nvPr/>
        </p:nvSpPr>
        <p:spPr>
          <a:xfrm rot="745361">
            <a:off x="8845297" y="2339835"/>
            <a:ext cx="2581155" cy="3970318"/>
          </a:xfrm>
          <a:prstGeom prst="rect">
            <a:avLst/>
          </a:prstGeom>
          <a:noFill/>
        </p:spPr>
        <p:txBody>
          <a:bodyPr wrap="square" rtlCol="0">
            <a:spAutoFit/>
          </a:bodyPr>
          <a:lstStyle/>
          <a:p>
            <a:r>
              <a:rPr lang="en-US" sz="2800" dirty="0">
                <a:latin typeface="Cooper Black" panose="0208090404030B020404" pitchFamily="18" charset="77"/>
              </a:rPr>
              <a:t>Volunteer:</a:t>
            </a:r>
          </a:p>
          <a:p>
            <a:endParaRPr lang="en-US" sz="2800" dirty="0">
              <a:latin typeface="Cooper Black" panose="0208090404030B020404" pitchFamily="18" charset="77"/>
            </a:endParaRPr>
          </a:p>
          <a:p>
            <a:r>
              <a:rPr lang="en-US" sz="2800" dirty="0">
                <a:latin typeface="Cooper Black" panose="0208090404030B020404" pitchFamily="18" charset="77"/>
              </a:rPr>
              <a:t>Recognition Event</a:t>
            </a:r>
          </a:p>
          <a:p>
            <a:endParaRPr lang="en-US" sz="2800" dirty="0">
              <a:latin typeface="Cooper Black" panose="0208090404030B020404" pitchFamily="18" charset="77"/>
            </a:endParaRPr>
          </a:p>
          <a:p>
            <a:r>
              <a:rPr lang="en-US" sz="2800" dirty="0">
                <a:latin typeface="Cooper Black" panose="0208090404030B020404" pitchFamily="18" charset="77"/>
              </a:rPr>
              <a:t>Proctoring</a:t>
            </a:r>
          </a:p>
          <a:p>
            <a:endParaRPr lang="en-US" sz="2800" dirty="0">
              <a:latin typeface="Cooper Black" panose="0208090404030B020404" pitchFamily="18" charset="77"/>
            </a:endParaRPr>
          </a:p>
          <a:p>
            <a:r>
              <a:rPr lang="en-US" sz="2800" dirty="0">
                <a:latin typeface="Cooper Black" panose="0208090404030B020404" pitchFamily="18" charset="77"/>
              </a:rPr>
              <a:t>Marketing/</a:t>
            </a:r>
          </a:p>
          <a:p>
            <a:r>
              <a:rPr lang="en-US" sz="2800" dirty="0">
                <a:latin typeface="Cooper Black" panose="0208090404030B020404" pitchFamily="18" charset="77"/>
              </a:rPr>
              <a:t>Fundraising</a:t>
            </a:r>
          </a:p>
        </p:txBody>
      </p:sp>
      <p:sp>
        <p:nvSpPr>
          <p:cNvPr id="12" name="TextBox 11">
            <a:extLst>
              <a:ext uri="{FF2B5EF4-FFF2-40B4-BE49-F238E27FC236}">
                <a16:creationId xmlns:a16="http://schemas.microsoft.com/office/drawing/2014/main" xmlns="" id="{DA5FF9EE-972D-B24E-AE74-E0308677F3FD}"/>
              </a:ext>
            </a:extLst>
          </p:cNvPr>
          <p:cNvSpPr txBox="1"/>
          <p:nvPr/>
        </p:nvSpPr>
        <p:spPr>
          <a:xfrm>
            <a:off x="891252" y="6157732"/>
            <a:ext cx="9745882" cy="707886"/>
          </a:xfrm>
          <a:prstGeom prst="rect">
            <a:avLst/>
          </a:prstGeom>
          <a:noFill/>
        </p:spPr>
        <p:txBody>
          <a:bodyPr wrap="square" rtlCol="0">
            <a:spAutoFit/>
          </a:bodyPr>
          <a:lstStyle/>
          <a:p>
            <a:pPr algn="ctr"/>
            <a:r>
              <a:rPr lang="en-US" sz="4000" dirty="0">
                <a:latin typeface="Cooper Black" panose="0208090404030B020404" pitchFamily="18" charset="77"/>
              </a:rPr>
              <a:t>Join IBPA TONIGHT!</a:t>
            </a:r>
          </a:p>
        </p:txBody>
      </p:sp>
      <p:sp>
        <p:nvSpPr>
          <p:cNvPr id="13" name="Title 1">
            <a:extLst>
              <a:ext uri="{FF2B5EF4-FFF2-40B4-BE49-F238E27FC236}">
                <a16:creationId xmlns:a16="http://schemas.microsoft.com/office/drawing/2014/main" xmlns="" id="{FF69DD45-DBAD-734D-9C89-7410F5F07585}"/>
              </a:ext>
            </a:extLst>
          </p:cNvPr>
          <p:cNvSpPr>
            <a:spLocks noGrp="1"/>
          </p:cNvSpPr>
          <p:nvPr>
            <p:ph type="title"/>
          </p:nvPr>
        </p:nvSpPr>
        <p:spPr>
          <a:xfrm>
            <a:off x="320840" y="367709"/>
            <a:ext cx="9221366" cy="1021860"/>
          </a:xfrm>
        </p:spPr>
        <p:txBody>
          <a:bodyPr/>
          <a:lstStyle/>
          <a:p>
            <a:r>
              <a:rPr lang="en-US" dirty="0" smtClean="0">
                <a:latin typeface="Cooper Black" panose="0208090404030B020404" pitchFamily="18" charset="77"/>
              </a:rPr>
              <a:t>Was tonight’s Parent Ed helpful?</a:t>
            </a:r>
            <a:endParaRPr lang="en-US" dirty="0">
              <a:latin typeface="Cooper Black" panose="0208090404030B020404" pitchFamily="18" charset="77"/>
            </a:endParaRPr>
          </a:p>
        </p:txBody>
      </p:sp>
      <p:pic>
        <p:nvPicPr>
          <p:cNvPr id="15" name="Content Placeholder 4">
            <a:extLst>
              <a:ext uri="{FF2B5EF4-FFF2-40B4-BE49-F238E27FC236}">
                <a16:creationId xmlns:a16="http://schemas.microsoft.com/office/drawing/2014/main" xmlns="" id="{16D3237E-2B28-CE40-B0E9-5ADDFAF34005}"/>
              </a:ext>
            </a:extLst>
          </p:cNvPr>
          <p:cNvPicPr>
            <a:picLocks noChangeAspect="1"/>
          </p:cNvPicPr>
          <p:nvPr/>
        </p:nvPicPr>
        <p:blipFill>
          <a:blip r:embed="rId4"/>
          <a:stretch>
            <a:fillRect/>
          </a:stretch>
        </p:blipFill>
        <p:spPr>
          <a:xfrm>
            <a:off x="9924134" y="351380"/>
            <a:ext cx="1826376" cy="1809922"/>
          </a:xfrm>
          <a:prstGeom prst="rect">
            <a:avLst/>
          </a:prstGeom>
        </p:spPr>
      </p:pic>
      <p:sp>
        <p:nvSpPr>
          <p:cNvPr id="2" name="Date Placeholder 1"/>
          <p:cNvSpPr>
            <a:spLocks noGrp="1"/>
          </p:cNvSpPr>
          <p:nvPr>
            <p:ph type="dt" sz="half" idx="10"/>
          </p:nvPr>
        </p:nvSpPr>
        <p:spPr/>
        <p:txBody>
          <a:bodyPr/>
          <a:lstStyle/>
          <a:p>
            <a:r>
              <a:rPr lang="en-US" smtClean="0"/>
              <a:t>10/02/18</a:t>
            </a:r>
            <a:endParaRPr lang="en-US" dirty="0"/>
          </a:p>
        </p:txBody>
      </p:sp>
    </p:spTree>
    <p:extLst>
      <p:ext uri="{BB962C8B-B14F-4D97-AF65-F5344CB8AC3E}">
        <p14:creationId xmlns:p14="http://schemas.microsoft.com/office/powerpoint/2010/main" val="175480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nodeType="afterEffect">
                                  <p:stCondLst>
                                    <p:cond delay="0"/>
                                  </p:stCondLst>
                                  <p:endCondLst>
                                    <p:cond evt="onNext" delay="0">
                                      <p:tgtEl>
                                        <p:sldTgt/>
                                      </p:tgtEl>
                                    </p:cond>
                                  </p:endCondLst>
                                  <p:childTnLst>
                                    <p:animEffect transition="out" filter="fade">
                                      <p:cBhvr>
                                        <p:cTn id="6" dur="1000" tmFilter="0, 0; .2, .5; .8, .5; 1, 0"/>
                                        <p:tgtEl>
                                          <p:spTgt spid="12">
                                            <p:txEl>
                                              <p:pRg st="0" end="0"/>
                                            </p:txEl>
                                          </p:spTgt>
                                        </p:tgtEl>
                                      </p:cBhvr>
                                    </p:animEffect>
                                    <p:animScale>
                                      <p:cBhvr>
                                        <p:cTn id="7" dur="500" autoRev="1" fill="hold"/>
                                        <p:tgtEl>
                                          <p:spTgt spid="12">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69DD45-DBAD-734D-9C89-7410F5F07585}"/>
              </a:ext>
            </a:extLst>
          </p:cNvPr>
          <p:cNvSpPr>
            <a:spLocks noGrp="1"/>
          </p:cNvSpPr>
          <p:nvPr>
            <p:ph type="title"/>
          </p:nvPr>
        </p:nvSpPr>
        <p:spPr>
          <a:xfrm>
            <a:off x="467799" y="351380"/>
            <a:ext cx="10488675" cy="740462"/>
          </a:xfrm>
        </p:spPr>
        <p:txBody>
          <a:bodyPr/>
          <a:lstStyle/>
          <a:p>
            <a:r>
              <a:rPr lang="en-US" dirty="0" smtClean="0">
                <a:latin typeface="Cooper Black" panose="0208090404030B020404" pitchFamily="18" charset="77"/>
              </a:rPr>
              <a:t>How are your donations used?</a:t>
            </a:r>
            <a:endParaRPr lang="en-US" dirty="0">
              <a:latin typeface="Cooper Black" panose="0208090404030B020404" pitchFamily="18" charset="77"/>
            </a:endParaRPr>
          </a:p>
        </p:txBody>
      </p:sp>
      <p:sp>
        <p:nvSpPr>
          <p:cNvPr id="6" name="TextBox 5">
            <a:extLst>
              <a:ext uri="{FF2B5EF4-FFF2-40B4-BE49-F238E27FC236}">
                <a16:creationId xmlns:a16="http://schemas.microsoft.com/office/drawing/2014/main" xmlns="" id="{767E5E91-9568-F34D-8A97-D237311A87FB}"/>
              </a:ext>
            </a:extLst>
          </p:cNvPr>
          <p:cNvSpPr txBox="1"/>
          <p:nvPr/>
        </p:nvSpPr>
        <p:spPr>
          <a:xfrm>
            <a:off x="425115" y="2369411"/>
            <a:ext cx="5566613" cy="707886"/>
          </a:xfrm>
          <a:prstGeom prst="rect">
            <a:avLst/>
          </a:prstGeom>
          <a:noFill/>
          <a:ln>
            <a:solidFill>
              <a:schemeClr val="tx1"/>
            </a:solidFill>
          </a:ln>
        </p:spPr>
        <p:txBody>
          <a:bodyPr wrap="square" rtlCol="0">
            <a:spAutoFit/>
          </a:bodyPr>
          <a:lstStyle/>
          <a:p>
            <a:r>
              <a:rPr lang="en-US" sz="2000" dirty="0" smtClean="0"/>
              <a:t>IBPA has provided </a:t>
            </a:r>
            <a:r>
              <a:rPr lang="en-US" sz="2000" dirty="0"/>
              <a:t>the following to IB </a:t>
            </a:r>
            <a:r>
              <a:rPr lang="en-US" sz="2000" dirty="0" smtClean="0"/>
              <a:t>teachers </a:t>
            </a:r>
            <a:r>
              <a:rPr lang="en-US" sz="2000" dirty="0"/>
              <a:t>and </a:t>
            </a:r>
            <a:r>
              <a:rPr lang="en-US" sz="2000" dirty="0" smtClean="0"/>
              <a:t>students</a:t>
            </a:r>
            <a:endParaRPr lang="en-US" sz="2000" dirty="0"/>
          </a:p>
        </p:txBody>
      </p:sp>
      <p:sp>
        <p:nvSpPr>
          <p:cNvPr id="8" name="TextBox 7">
            <a:extLst>
              <a:ext uri="{FF2B5EF4-FFF2-40B4-BE49-F238E27FC236}">
                <a16:creationId xmlns:a16="http://schemas.microsoft.com/office/drawing/2014/main" xmlns="" id="{E8BE40AF-23BA-2B4A-B4CA-BDAE5C137268}"/>
              </a:ext>
            </a:extLst>
          </p:cNvPr>
          <p:cNvSpPr txBox="1"/>
          <p:nvPr/>
        </p:nvSpPr>
        <p:spPr>
          <a:xfrm>
            <a:off x="6200274" y="2369411"/>
            <a:ext cx="5566612" cy="707886"/>
          </a:xfrm>
          <a:prstGeom prst="rect">
            <a:avLst/>
          </a:prstGeom>
          <a:noFill/>
          <a:ln>
            <a:solidFill>
              <a:schemeClr val="tx1"/>
            </a:solidFill>
          </a:ln>
        </p:spPr>
        <p:txBody>
          <a:bodyPr wrap="square" rtlCol="0">
            <a:spAutoFit/>
          </a:bodyPr>
          <a:lstStyle/>
          <a:p>
            <a:r>
              <a:rPr lang="en-US" sz="2000" dirty="0"/>
              <a:t>EVERY Year IBPA </a:t>
            </a:r>
            <a:r>
              <a:rPr lang="en-US" sz="2000" dirty="0" smtClean="0"/>
              <a:t>hosts the following</a:t>
            </a:r>
          </a:p>
          <a:p>
            <a:endParaRPr lang="en-US" sz="2000" dirty="0"/>
          </a:p>
        </p:txBody>
      </p:sp>
      <p:sp>
        <p:nvSpPr>
          <p:cNvPr id="10" name="TextBox 9">
            <a:extLst>
              <a:ext uri="{FF2B5EF4-FFF2-40B4-BE49-F238E27FC236}">
                <a16:creationId xmlns:a16="http://schemas.microsoft.com/office/drawing/2014/main" xmlns="" id="{0657C825-30A6-ED48-AEF3-76167E9FEEF8}"/>
              </a:ext>
            </a:extLst>
          </p:cNvPr>
          <p:cNvSpPr txBox="1"/>
          <p:nvPr/>
        </p:nvSpPr>
        <p:spPr>
          <a:xfrm>
            <a:off x="425116" y="3112020"/>
            <a:ext cx="5566612" cy="3416320"/>
          </a:xfrm>
          <a:prstGeom prst="rect">
            <a:avLst/>
          </a:prstGeom>
          <a:noFill/>
        </p:spPr>
        <p:txBody>
          <a:bodyPr wrap="square" rtlCol="0">
            <a:spAutoFit/>
          </a:bodyPr>
          <a:lstStyle/>
          <a:p>
            <a:pPr marL="285750" indent="-285750">
              <a:buFont typeface="Arial" charset="0"/>
              <a:buChar char="•"/>
            </a:pPr>
            <a:r>
              <a:rPr lang="en-US" dirty="0"/>
              <a:t>40 Chrome </a:t>
            </a:r>
            <a:r>
              <a:rPr lang="en-US" dirty="0" smtClean="0"/>
              <a:t>books </a:t>
            </a:r>
            <a:r>
              <a:rPr lang="en-US" dirty="0"/>
              <a:t>for </a:t>
            </a:r>
            <a:r>
              <a:rPr lang="en-US" dirty="0" smtClean="0"/>
              <a:t>IB class use</a:t>
            </a:r>
            <a:endParaRPr lang="en-US" dirty="0"/>
          </a:p>
          <a:p>
            <a:pPr marL="285750" indent="-285750">
              <a:buFont typeface="Arial" charset="0"/>
              <a:buChar char="•"/>
            </a:pPr>
            <a:r>
              <a:rPr lang="en-US" dirty="0"/>
              <a:t>Supplies for IB Art and Dance </a:t>
            </a:r>
            <a:r>
              <a:rPr lang="en-US" dirty="0" smtClean="0"/>
              <a:t>exams</a:t>
            </a:r>
            <a:endParaRPr lang="en-US" dirty="0"/>
          </a:p>
          <a:p>
            <a:pPr marL="285750" indent="-285750">
              <a:buFont typeface="Arial" charset="0"/>
              <a:buChar char="•"/>
            </a:pPr>
            <a:r>
              <a:rPr lang="en-US" dirty="0"/>
              <a:t>Additional </a:t>
            </a:r>
            <a:r>
              <a:rPr lang="en-US" dirty="0" smtClean="0"/>
              <a:t>books </a:t>
            </a:r>
            <a:r>
              <a:rPr lang="en-US" dirty="0"/>
              <a:t>for </a:t>
            </a:r>
            <a:r>
              <a:rPr lang="en-US" dirty="0" smtClean="0"/>
              <a:t>classroom supplemental learning</a:t>
            </a:r>
            <a:endParaRPr lang="en-US" dirty="0"/>
          </a:p>
          <a:p>
            <a:pPr marL="285750" indent="-285750">
              <a:buFont typeface="Arial" charset="0"/>
              <a:buChar char="•"/>
            </a:pPr>
            <a:r>
              <a:rPr lang="en-US" dirty="0"/>
              <a:t>2 </a:t>
            </a:r>
            <a:r>
              <a:rPr lang="en-US" dirty="0" smtClean="0"/>
              <a:t>printers </a:t>
            </a:r>
            <a:r>
              <a:rPr lang="en-US" dirty="0"/>
              <a:t>for Nuremberg Trials</a:t>
            </a:r>
          </a:p>
          <a:p>
            <a:pPr marL="285750" indent="-285750">
              <a:buFont typeface="Arial" charset="0"/>
              <a:buChar char="•"/>
            </a:pPr>
            <a:r>
              <a:rPr lang="en-US" dirty="0" smtClean="0"/>
              <a:t>Canon cameras </a:t>
            </a:r>
            <a:r>
              <a:rPr lang="en-US" dirty="0"/>
              <a:t>with </a:t>
            </a:r>
            <a:r>
              <a:rPr lang="en-US" dirty="0" smtClean="0"/>
              <a:t>video capability </a:t>
            </a:r>
            <a:r>
              <a:rPr lang="en-US" dirty="0"/>
              <a:t>for Internal Assessments </a:t>
            </a:r>
          </a:p>
          <a:p>
            <a:pPr marL="285750" indent="-285750">
              <a:buFont typeface="Arial" charset="0"/>
              <a:buChar char="•"/>
            </a:pPr>
            <a:r>
              <a:rPr lang="en-US" dirty="0"/>
              <a:t>Online </a:t>
            </a:r>
            <a:r>
              <a:rPr lang="en-US" dirty="0" err="1"/>
              <a:t>Questionbank</a:t>
            </a:r>
            <a:r>
              <a:rPr lang="en-US" dirty="0"/>
              <a:t> </a:t>
            </a:r>
            <a:r>
              <a:rPr lang="en-US" dirty="0" smtClean="0"/>
              <a:t>subscriptions </a:t>
            </a:r>
            <a:r>
              <a:rPr lang="en-US" dirty="0"/>
              <a:t>in 3 </a:t>
            </a:r>
            <a:r>
              <a:rPr lang="en-US" dirty="0" smtClean="0"/>
              <a:t>subject areas</a:t>
            </a:r>
            <a:endParaRPr lang="en-US" dirty="0"/>
          </a:p>
          <a:p>
            <a:pPr marL="285750" indent="-285750">
              <a:buFont typeface="Arial" charset="0"/>
              <a:buChar char="•"/>
            </a:pPr>
            <a:r>
              <a:rPr lang="en-US" dirty="0"/>
              <a:t>12 </a:t>
            </a:r>
            <a:r>
              <a:rPr lang="en-US" dirty="0" smtClean="0"/>
              <a:t>external </a:t>
            </a:r>
            <a:r>
              <a:rPr lang="en-US" dirty="0"/>
              <a:t>CD drives</a:t>
            </a:r>
          </a:p>
          <a:p>
            <a:pPr marL="285750" indent="-285750">
              <a:buFont typeface="Arial" charset="0"/>
              <a:buChar char="•"/>
            </a:pPr>
            <a:r>
              <a:rPr lang="en-US" dirty="0"/>
              <a:t>Creative </a:t>
            </a:r>
            <a:r>
              <a:rPr lang="en-US" dirty="0" smtClean="0"/>
              <a:t>classroom assignment supplies</a:t>
            </a:r>
            <a:endParaRPr lang="en-US" dirty="0"/>
          </a:p>
          <a:p>
            <a:endParaRPr lang="en-US" dirty="0"/>
          </a:p>
        </p:txBody>
      </p:sp>
      <p:sp>
        <p:nvSpPr>
          <p:cNvPr id="11" name="TextBox 10">
            <a:extLst>
              <a:ext uri="{FF2B5EF4-FFF2-40B4-BE49-F238E27FC236}">
                <a16:creationId xmlns:a16="http://schemas.microsoft.com/office/drawing/2014/main" xmlns="" id="{0657C825-30A6-ED48-AEF3-76167E9FEEF8}"/>
              </a:ext>
            </a:extLst>
          </p:cNvPr>
          <p:cNvSpPr txBox="1"/>
          <p:nvPr/>
        </p:nvSpPr>
        <p:spPr>
          <a:xfrm>
            <a:off x="6200273" y="3112020"/>
            <a:ext cx="5566612" cy="2585323"/>
          </a:xfrm>
          <a:prstGeom prst="rect">
            <a:avLst/>
          </a:prstGeom>
          <a:noFill/>
        </p:spPr>
        <p:txBody>
          <a:bodyPr wrap="square" rtlCol="0">
            <a:spAutoFit/>
          </a:bodyPr>
          <a:lstStyle/>
          <a:p>
            <a:pPr marL="285750" indent="-285750">
              <a:buFont typeface="Arial" charset="0"/>
              <a:buChar char="•"/>
            </a:pPr>
            <a:r>
              <a:rPr lang="en-US" dirty="0"/>
              <a:t>IB Recognition Event for an average of 400 people</a:t>
            </a:r>
          </a:p>
          <a:p>
            <a:pPr marL="285750" indent="-285750">
              <a:buFont typeface="Arial" charset="0"/>
              <a:buChar char="•"/>
            </a:pPr>
            <a:r>
              <a:rPr lang="en-US" dirty="0"/>
              <a:t>Parent Education </a:t>
            </a:r>
            <a:r>
              <a:rPr lang="en-US" dirty="0" smtClean="0"/>
              <a:t>Nights</a:t>
            </a:r>
          </a:p>
          <a:p>
            <a:pPr marL="285750" indent="-285750">
              <a:buFont typeface="Arial" charset="0"/>
              <a:buChar char="•"/>
            </a:pPr>
            <a:r>
              <a:rPr lang="en-US" dirty="0" smtClean="0"/>
              <a:t>Parent </a:t>
            </a:r>
            <a:r>
              <a:rPr lang="en-US" dirty="0"/>
              <a:t>Coffees</a:t>
            </a:r>
          </a:p>
          <a:p>
            <a:pPr marL="285750" indent="-285750">
              <a:buFont typeface="Arial" charset="0"/>
              <a:buChar char="•"/>
            </a:pPr>
            <a:r>
              <a:rPr lang="en-US" dirty="0"/>
              <a:t>Ongoing support of </a:t>
            </a:r>
            <a:r>
              <a:rPr lang="en-US" dirty="0" err="1"/>
              <a:t>Calc</a:t>
            </a:r>
            <a:r>
              <a:rPr lang="en-US" dirty="0"/>
              <a:t> Camp</a:t>
            </a:r>
          </a:p>
          <a:p>
            <a:endParaRPr lang="en-US" dirty="0"/>
          </a:p>
          <a:p>
            <a:endParaRPr lang="en-US" dirty="0" smtClean="0"/>
          </a:p>
          <a:p>
            <a:endParaRPr lang="en-US" dirty="0"/>
          </a:p>
          <a:p>
            <a:endParaRPr lang="en-US" dirty="0"/>
          </a:p>
        </p:txBody>
      </p:sp>
      <p:pic>
        <p:nvPicPr>
          <p:cNvPr id="18" name="Content Placeholder 4">
            <a:extLst>
              <a:ext uri="{FF2B5EF4-FFF2-40B4-BE49-F238E27FC236}">
                <a16:creationId xmlns:a16="http://schemas.microsoft.com/office/drawing/2014/main" xmlns="" id="{16D3237E-2B28-CE40-B0E9-5ADDFAF34005}"/>
              </a:ext>
            </a:extLst>
          </p:cNvPr>
          <p:cNvPicPr>
            <a:picLocks noChangeAspect="1"/>
          </p:cNvPicPr>
          <p:nvPr/>
        </p:nvPicPr>
        <p:blipFill>
          <a:blip r:embed="rId3"/>
          <a:stretch>
            <a:fillRect/>
          </a:stretch>
        </p:blipFill>
        <p:spPr>
          <a:xfrm>
            <a:off x="9924134" y="351380"/>
            <a:ext cx="1826376" cy="1809922"/>
          </a:xfrm>
          <a:prstGeom prst="rect">
            <a:avLst/>
          </a:prstGeom>
        </p:spPr>
      </p:pic>
      <p:sp>
        <p:nvSpPr>
          <p:cNvPr id="3" name="Date Placeholder 2"/>
          <p:cNvSpPr>
            <a:spLocks noGrp="1"/>
          </p:cNvSpPr>
          <p:nvPr>
            <p:ph type="dt" sz="half" idx="10"/>
          </p:nvPr>
        </p:nvSpPr>
        <p:spPr/>
        <p:txBody>
          <a:bodyPr/>
          <a:lstStyle/>
          <a:p>
            <a:r>
              <a:rPr lang="en-US" smtClean="0"/>
              <a:t>10/02/18</a:t>
            </a:r>
            <a:endParaRPr lang="en-US" dirty="0"/>
          </a:p>
        </p:txBody>
      </p:sp>
    </p:spTree>
    <p:extLst>
      <p:ext uri="{BB962C8B-B14F-4D97-AF65-F5344CB8AC3E}">
        <p14:creationId xmlns:p14="http://schemas.microsoft.com/office/powerpoint/2010/main" val="184333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500"/>
                                        <p:tgtEl>
                                          <p:spTgt spid="10">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Effect transition="in" filter="fade">
                                      <p:cBhvr>
                                        <p:cTn id="23" dur="500"/>
                                        <p:tgtEl>
                                          <p:spTgt spid="10">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Effect transition="in" filter="fade">
                                      <p:cBhvr>
                                        <p:cTn id="31" dur="500"/>
                                        <p:tgtEl>
                                          <p:spTgt spid="10">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animEffect transition="in" filter="fade">
                                      <p:cBhvr>
                                        <p:cTn id="35" dur="500"/>
                                        <p:tgtEl>
                                          <p:spTgt spid="10">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
                                            <p:txEl>
                                              <p:pRg st="7" end="7"/>
                                            </p:txEl>
                                          </p:spTgt>
                                        </p:tgtEl>
                                        <p:attrNameLst>
                                          <p:attrName>style.visibility</p:attrName>
                                        </p:attrNameLst>
                                      </p:cBhvr>
                                      <p:to>
                                        <p:strVal val="visible"/>
                                      </p:to>
                                    </p:set>
                                    <p:animEffect transition="in" filter="fade">
                                      <p:cBhvr>
                                        <p:cTn id="39" dur="500"/>
                                        <p:tgtEl>
                                          <p:spTgt spid="10">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11">
                                            <p:txEl>
                                              <p:pRg st="0" end="0"/>
                                            </p:txEl>
                                          </p:spTgt>
                                        </p:tgtEl>
                                        <p:attrNameLst>
                                          <p:attrName>style.visibility</p:attrName>
                                        </p:attrNameLst>
                                      </p:cBhvr>
                                      <p:to>
                                        <p:strVal val="visible"/>
                                      </p:to>
                                    </p:set>
                                    <p:animEffect transition="in" filter="fade">
                                      <p:cBhvr>
                                        <p:cTn id="48" dur="500"/>
                                        <p:tgtEl>
                                          <p:spTgt spid="11">
                                            <p:txEl>
                                              <p:pRg st="0" end="0"/>
                                            </p:txEl>
                                          </p:spTgt>
                                        </p:tgtEl>
                                      </p:cBhvr>
                                    </p:animEffec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11">
                                            <p:txEl>
                                              <p:pRg st="1" end="1"/>
                                            </p:txEl>
                                          </p:spTgt>
                                        </p:tgtEl>
                                        <p:attrNameLst>
                                          <p:attrName>style.visibility</p:attrName>
                                        </p:attrNameLst>
                                      </p:cBhvr>
                                      <p:to>
                                        <p:strVal val="visible"/>
                                      </p:to>
                                    </p:set>
                                    <p:animEffect transition="in" filter="fade">
                                      <p:cBhvr>
                                        <p:cTn id="52" dur="500"/>
                                        <p:tgtEl>
                                          <p:spTgt spid="11">
                                            <p:txEl>
                                              <p:pRg st="1" end="1"/>
                                            </p:txEl>
                                          </p:spTgt>
                                        </p:tgtEl>
                                      </p:cBhvr>
                                    </p:animEffect>
                                  </p:childTnLst>
                                </p:cTn>
                              </p:par>
                            </p:childTnLst>
                          </p:cTn>
                        </p:par>
                        <p:par>
                          <p:cTn id="53" fill="hold">
                            <p:stCondLst>
                              <p:cond delay="1500"/>
                            </p:stCondLst>
                            <p:childTnLst>
                              <p:par>
                                <p:cTn id="54" presetID="10" presetClass="entr" presetSubtype="0" fill="hold" nodeType="afterEffect">
                                  <p:stCondLst>
                                    <p:cond delay="0"/>
                                  </p:stCondLst>
                                  <p:childTnLst>
                                    <p:set>
                                      <p:cBhvr>
                                        <p:cTn id="55" dur="1" fill="hold">
                                          <p:stCondLst>
                                            <p:cond delay="0"/>
                                          </p:stCondLst>
                                        </p:cTn>
                                        <p:tgtEl>
                                          <p:spTgt spid="11">
                                            <p:txEl>
                                              <p:pRg st="2" end="2"/>
                                            </p:txEl>
                                          </p:spTgt>
                                        </p:tgtEl>
                                        <p:attrNameLst>
                                          <p:attrName>style.visibility</p:attrName>
                                        </p:attrNameLst>
                                      </p:cBhvr>
                                      <p:to>
                                        <p:strVal val="visible"/>
                                      </p:to>
                                    </p:set>
                                    <p:animEffect transition="in" filter="fade">
                                      <p:cBhvr>
                                        <p:cTn id="56" dur="500"/>
                                        <p:tgtEl>
                                          <p:spTgt spid="11">
                                            <p:txEl>
                                              <p:pRg st="2" end="2"/>
                                            </p:txEl>
                                          </p:spTgt>
                                        </p:tgtEl>
                                      </p:cBhvr>
                                    </p:animEffect>
                                  </p:childTnLst>
                                </p:cTn>
                              </p:par>
                            </p:childTnLst>
                          </p:cTn>
                        </p:par>
                        <p:par>
                          <p:cTn id="57" fill="hold">
                            <p:stCondLst>
                              <p:cond delay="2000"/>
                            </p:stCondLst>
                            <p:childTnLst>
                              <p:par>
                                <p:cTn id="58" presetID="10" presetClass="entr" presetSubtype="0" fill="hold" nodeType="afterEffect">
                                  <p:stCondLst>
                                    <p:cond delay="0"/>
                                  </p:stCondLst>
                                  <p:childTnLst>
                                    <p:set>
                                      <p:cBhvr>
                                        <p:cTn id="59" dur="1" fill="hold">
                                          <p:stCondLst>
                                            <p:cond delay="0"/>
                                          </p:stCondLst>
                                        </p:cTn>
                                        <p:tgtEl>
                                          <p:spTgt spid="11">
                                            <p:txEl>
                                              <p:pRg st="3" end="3"/>
                                            </p:txEl>
                                          </p:spTgt>
                                        </p:tgtEl>
                                        <p:attrNameLst>
                                          <p:attrName>style.visibility</p:attrName>
                                        </p:attrNameLst>
                                      </p:cBhvr>
                                      <p:to>
                                        <p:strVal val="visible"/>
                                      </p:to>
                                    </p:set>
                                    <p:animEffect transition="in" filter="fade">
                                      <p:cBhvr>
                                        <p:cTn id="60"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69DD45-DBAD-734D-9C89-7410F5F07585}"/>
              </a:ext>
            </a:extLst>
          </p:cNvPr>
          <p:cNvSpPr>
            <a:spLocks noGrp="1"/>
          </p:cNvSpPr>
          <p:nvPr>
            <p:ph type="title"/>
          </p:nvPr>
        </p:nvSpPr>
        <p:spPr>
          <a:xfrm>
            <a:off x="128337" y="351380"/>
            <a:ext cx="12224084" cy="1509504"/>
          </a:xfrm>
        </p:spPr>
        <p:txBody>
          <a:bodyPr/>
          <a:lstStyle/>
          <a:p>
            <a:pPr algn="ctr"/>
            <a:r>
              <a:rPr lang="en-US" dirty="0">
                <a:latin typeface="Cooper Black" panose="0208090404030B020404" pitchFamily="18" charset="77"/>
              </a:rPr>
              <a:t>TIME TO UNSCRAMBLE </a:t>
            </a:r>
            <a:r>
              <a:rPr lang="en-US" dirty="0" smtClean="0">
                <a:latin typeface="Cooper Black" panose="0208090404030B020404" pitchFamily="18" charset="77"/>
              </a:rPr>
              <a:t/>
            </a:r>
            <a:br>
              <a:rPr lang="en-US" dirty="0" smtClean="0">
                <a:latin typeface="Cooper Black" panose="0208090404030B020404" pitchFamily="18" charset="77"/>
              </a:rPr>
            </a:br>
            <a:r>
              <a:rPr lang="en-US" dirty="0" smtClean="0">
                <a:latin typeface="Cooper Black" panose="0208090404030B020404" pitchFamily="18" charset="77"/>
              </a:rPr>
              <a:t>THE IB </a:t>
            </a:r>
            <a:r>
              <a:rPr lang="en-US" dirty="0">
                <a:latin typeface="Cooper Black" panose="0208090404030B020404" pitchFamily="18" charset="77"/>
              </a:rPr>
              <a:t>ALPHABET SOUP!!!</a:t>
            </a:r>
          </a:p>
        </p:txBody>
      </p:sp>
      <p:pic>
        <p:nvPicPr>
          <p:cNvPr id="7" name="Content Placeholder 4">
            <a:extLst>
              <a:ext uri="{FF2B5EF4-FFF2-40B4-BE49-F238E27FC236}">
                <a16:creationId xmlns:a16="http://schemas.microsoft.com/office/drawing/2014/main" xmlns="" id="{EC663E23-3135-7F41-87A6-049103AF39C1}"/>
              </a:ext>
            </a:extLst>
          </p:cNvPr>
          <p:cNvPicPr>
            <a:picLocks noGrp="1" noChangeAspect="1"/>
          </p:cNvPicPr>
          <p:nvPr>
            <p:ph idx="1"/>
          </p:nvPr>
        </p:nvPicPr>
        <p:blipFill>
          <a:blip r:embed="rId3"/>
          <a:stretch>
            <a:fillRect/>
          </a:stretch>
        </p:blipFill>
        <p:spPr>
          <a:xfrm>
            <a:off x="2566988" y="1953904"/>
            <a:ext cx="7058025" cy="4724793"/>
          </a:xfrm>
        </p:spPr>
      </p:pic>
      <p:sp>
        <p:nvSpPr>
          <p:cNvPr id="3" name="Date Placeholder 2"/>
          <p:cNvSpPr>
            <a:spLocks noGrp="1"/>
          </p:cNvSpPr>
          <p:nvPr>
            <p:ph type="dt" sz="half" idx="10"/>
          </p:nvPr>
        </p:nvSpPr>
        <p:spPr/>
        <p:txBody>
          <a:bodyPr/>
          <a:lstStyle/>
          <a:p>
            <a:r>
              <a:rPr lang="en-US" smtClean="0"/>
              <a:t>10/02/18</a:t>
            </a:r>
            <a:endParaRPr lang="en-US" dirty="0"/>
          </a:p>
        </p:txBody>
      </p:sp>
    </p:spTree>
    <p:extLst>
      <p:ext uri="{BB962C8B-B14F-4D97-AF65-F5344CB8AC3E}">
        <p14:creationId xmlns:p14="http://schemas.microsoft.com/office/powerpoint/2010/main" val="1181801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69DD45-DBAD-734D-9C89-7410F5F07585}"/>
              </a:ext>
            </a:extLst>
          </p:cNvPr>
          <p:cNvSpPr>
            <a:spLocks noGrp="1"/>
          </p:cNvSpPr>
          <p:nvPr>
            <p:ph type="title"/>
          </p:nvPr>
        </p:nvSpPr>
        <p:spPr>
          <a:xfrm>
            <a:off x="467797" y="351380"/>
            <a:ext cx="7187990" cy="740462"/>
          </a:xfrm>
        </p:spPr>
        <p:txBody>
          <a:bodyPr/>
          <a:lstStyle/>
          <a:p>
            <a:r>
              <a:rPr lang="en-US" dirty="0" smtClean="0">
                <a:latin typeface="Cooper Black" panose="0208090404030B020404" pitchFamily="18" charset="77"/>
              </a:rPr>
              <a:t>What </a:t>
            </a:r>
            <a:r>
              <a:rPr lang="en-US" dirty="0">
                <a:latin typeface="Cooper Black" panose="0208090404030B020404" pitchFamily="18" charset="77"/>
              </a:rPr>
              <a:t>is </a:t>
            </a:r>
            <a:r>
              <a:rPr lang="en-US" dirty="0" smtClean="0">
                <a:latin typeface="Cooper Black" panose="0208090404030B020404" pitchFamily="18" charset="77"/>
              </a:rPr>
              <a:t>IB?</a:t>
            </a:r>
            <a:endParaRPr lang="en-US" dirty="0">
              <a:latin typeface="Cooper Black" panose="0208090404030B020404" pitchFamily="18" charset="77"/>
            </a:endParaRPr>
          </a:p>
        </p:txBody>
      </p:sp>
      <p:sp>
        <p:nvSpPr>
          <p:cNvPr id="6" name="TextBox 5">
            <a:extLst>
              <a:ext uri="{FF2B5EF4-FFF2-40B4-BE49-F238E27FC236}">
                <a16:creationId xmlns:a16="http://schemas.microsoft.com/office/drawing/2014/main" xmlns="" id="{767E5E91-9568-F34D-8A97-D237311A87FB}"/>
              </a:ext>
            </a:extLst>
          </p:cNvPr>
          <p:cNvSpPr txBox="1"/>
          <p:nvPr/>
        </p:nvSpPr>
        <p:spPr>
          <a:xfrm>
            <a:off x="467797" y="1607946"/>
            <a:ext cx="8791077" cy="523220"/>
          </a:xfrm>
          <a:prstGeom prst="rect">
            <a:avLst/>
          </a:prstGeom>
          <a:noFill/>
        </p:spPr>
        <p:txBody>
          <a:bodyPr wrap="square" rtlCol="0">
            <a:spAutoFit/>
          </a:bodyPr>
          <a:lstStyle/>
          <a:p>
            <a:r>
              <a:rPr lang="en-US" sz="2800" b="1" dirty="0"/>
              <a:t>IB Mission Statement</a:t>
            </a:r>
            <a:endParaRPr lang="en-US" sz="2800" dirty="0"/>
          </a:p>
        </p:txBody>
      </p:sp>
      <p:sp>
        <p:nvSpPr>
          <p:cNvPr id="10" name="TextBox 9">
            <a:extLst>
              <a:ext uri="{FF2B5EF4-FFF2-40B4-BE49-F238E27FC236}">
                <a16:creationId xmlns:a16="http://schemas.microsoft.com/office/drawing/2014/main" xmlns="" id="{0657C825-30A6-ED48-AEF3-76167E9FEEF8}"/>
              </a:ext>
            </a:extLst>
          </p:cNvPr>
          <p:cNvSpPr txBox="1"/>
          <p:nvPr/>
        </p:nvSpPr>
        <p:spPr>
          <a:xfrm>
            <a:off x="467797" y="2731422"/>
            <a:ext cx="11341771" cy="3477875"/>
          </a:xfrm>
          <a:prstGeom prst="rect">
            <a:avLst/>
          </a:prstGeom>
          <a:noFill/>
        </p:spPr>
        <p:txBody>
          <a:bodyPr wrap="square" rtlCol="0">
            <a:spAutoFit/>
          </a:bodyPr>
          <a:lstStyle/>
          <a:p>
            <a:r>
              <a:rPr lang="en-US" sz="2000" dirty="0" smtClean="0"/>
              <a:t>The </a:t>
            </a:r>
            <a:r>
              <a:rPr lang="en-US" sz="2000" dirty="0"/>
              <a:t>International Baccalaureate® (IB) </a:t>
            </a:r>
            <a:r>
              <a:rPr lang="en-US" sz="2000" dirty="0" smtClean="0"/>
              <a:t>aims </a:t>
            </a:r>
            <a:r>
              <a:rPr lang="en-US" sz="2000" dirty="0"/>
              <a:t>to develop inquiring, knowledgeable and caring young people who help to create a better and more peaceful world through </a:t>
            </a:r>
            <a:r>
              <a:rPr lang="en-US" sz="2000" dirty="0" smtClean="0"/>
              <a:t>intercultural </a:t>
            </a:r>
            <a:r>
              <a:rPr lang="en-US" sz="2000" dirty="0"/>
              <a:t>understanding and respect. </a:t>
            </a:r>
          </a:p>
          <a:p>
            <a:endParaRPr lang="en-US" sz="2000" dirty="0"/>
          </a:p>
          <a:p>
            <a:r>
              <a:rPr lang="en-US" sz="2000" dirty="0"/>
              <a:t>To this end the organization works with schools, governments and international organizations to develop challenging </a:t>
            </a:r>
            <a:r>
              <a:rPr lang="en-US" sz="2000" dirty="0" err="1"/>
              <a:t>programmes</a:t>
            </a:r>
            <a:r>
              <a:rPr lang="en-US" sz="2000" dirty="0"/>
              <a:t> of international education and rigorous assessment. </a:t>
            </a:r>
            <a:endParaRPr lang="en-US" sz="2000" dirty="0" smtClean="0"/>
          </a:p>
          <a:p>
            <a:endParaRPr lang="en-US" sz="2000" dirty="0"/>
          </a:p>
          <a:p>
            <a:r>
              <a:rPr lang="en-US" sz="2000" dirty="0"/>
              <a:t>These </a:t>
            </a:r>
            <a:r>
              <a:rPr lang="en-US" sz="2000" dirty="0" err="1"/>
              <a:t>programmes</a:t>
            </a:r>
            <a:r>
              <a:rPr lang="en-US" sz="2000" dirty="0"/>
              <a:t> encourage students across the world to become active, compassionate and lifelong learners who understand that other people, with their differences, can also be right. </a:t>
            </a:r>
          </a:p>
        </p:txBody>
      </p:sp>
      <p:pic>
        <p:nvPicPr>
          <p:cNvPr id="15" name="Content Placeholder 4">
            <a:extLst>
              <a:ext uri="{FF2B5EF4-FFF2-40B4-BE49-F238E27FC236}">
                <a16:creationId xmlns:a16="http://schemas.microsoft.com/office/drawing/2014/main" xmlns="" id="{16D3237E-2B28-CE40-B0E9-5ADDFAF340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2361" y="351380"/>
            <a:ext cx="1809922" cy="1809922"/>
          </a:xfrm>
          <a:prstGeom prst="rect">
            <a:avLst/>
          </a:prstGeom>
        </p:spPr>
      </p:pic>
      <p:sp>
        <p:nvSpPr>
          <p:cNvPr id="3" name="Date Placeholder 2"/>
          <p:cNvSpPr>
            <a:spLocks noGrp="1"/>
          </p:cNvSpPr>
          <p:nvPr>
            <p:ph type="dt" sz="half" idx="10"/>
          </p:nvPr>
        </p:nvSpPr>
        <p:spPr/>
        <p:txBody>
          <a:bodyPr/>
          <a:lstStyle/>
          <a:p>
            <a:r>
              <a:rPr lang="en-US" smtClean="0"/>
              <a:t>10/02/18</a:t>
            </a:r>
            <a:endParaRPr lang="en-US" dirty="0"/>
          </a:p>
        </p:txBody>
      </p:sp>
    </p:spTree>
    <p:extLst>
      <p:ext uri="{BB962C8B-B14F-4D97-AF65-F5344CB8AC3E}">
        <p14:creationId xmlns:p14="http://schemas.microsoft.com/office/powerpoint/2010/main" val="187182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1000"/>
                                        <p:tgtEl>
                                          <p:spTgt spid="10">
                                            <p:txEl>
                                              <p:pRg st="2" end="2"/>
                                            </p:txEl>
                                          </p:spTgt>
                                        </p:tgtEl>
                                      </p:cBhvr>
                                    </p:animEffect>
                                    <p:anim calcmode="lin" valueType="num">
                                      <p:cBhvr>
                                        <p:cTn id="14"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1000"/>
                                        <p:tgtEl>
                                          <p:spTgt spid="10">
                                            <p:txEl>
                                              <p:pRg st="4" end="4"/>
                                            </p:txEl>
                                          </p:spTgt>
                                        </p:tgtEl>
                                      </p:cBhvr>
                                    </p:animEffect>
                                    <p:anim calcmode="lin" valueType="num">
                                      <p:cBhvr>
                                        <p:cTn id="20"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69DD45-DBAD-734D-9C89-7410F5F07585}"/>
              </a:ext>
            </a:extLst>
          </p:cNvPr>
          <p:cNvSpPr>
            <a:spLocks noGrp="1"/>
          </p:cNvSpPr>
          <p:nvPr>
            <p:ph type="title"/>
          </p:nvPr>
        </p:nvSpPr>
        <p:spPr>
          <a:xfrm>
            <a:off x="467799" y="351380"/>
            <a:ext cx="7187990" cy="740462"/>
          </a:xfrm>
        </p:spPr>
        <p:txBody>
          <a:bodyPr/>
          <a:lstStyle/>
          <a:p>
            <a:r>
              <a:rPr lang="en-US" dirty="0" smtClean="0">
                <a:latin typeface="Cooper Black" panose="0208090404030B020404" pitchFamily="18" charset="77"/>
              </a:rPr>
              <a:t>IB </a:t>
            </a:r>
            <a:r>
              <a:rPr lang="en-US" dirty="0" err="1" smtClean="0">
                <a:latin typeface="Cooper Black" panose="0208090404030B020404" pitchFamily="18" charset="77"/>
              </a:rPr>
              <a:t>Programme</a:t>
            </a:r>
            <a:r>
              <a:rPr lang="en-US" dirty="0" smtClean="0">
                <a:latin typeface="Cooper Black" panose="0208090404030B020404" pitchFamily="18" charset="77"/>
              </a:rPr>
              <a:t> Offerings</a:t>
            </a:r>
            <a:endParaRPr lang="en-US" dirty="0">
              <a:latin typeface="Cooper Black" panose="0208090404030B020404" pitchFamily="18" charset="77"/>
            </a:endParaRPr>
          </a:p>
        </p:txBody>
      </p:sp>
      <p:sp>
        <p:nvSpPr>
          <p:cNvPr id="6" name="TextBox 5">
            <a:extLst>
              <a:ext uri="{FF2B5EF4-FFF2-40B4-BE49-F238E27FC236}">
                <a16:creationId xmlns:a16="http://schemas.microsoft.com/office/drawing/2014/main" xmlns="" id="{767E5E91-9568-F34D-8A97-D237311A87FB}"/>
              </a:ext>
            </a:extLst>
          </p:cNvPr>
          <p:cNvSpPr txBox="1"/>
          <p:nvPr/>
        </p:nvSpPr>
        <p:spPr>
          <a:xfrm>
            <a:off x="467799" y="1133800"/>
            <a:ext cx="9160045" cy="923330"/>
          </a:xfrm>
          <a:prstGeom prst="rect">
            <a:avLst/>
          </a:prstGeom>
          <a:noFill/>
        </p:spPr>
        <p:txBody>
          <a:bodyPr wrap="square" rtlCol="0">
            <a:spAutoFit/>
          </a:bodyPr>
          <a:lstStyle/>
          <a:p>
            <a:r>
              <a:rPr lang="en-US" dirty="0" smtClean="0"/>
              <a:t>IB </a:t>
            </a:r>
            <a:r>
              <a:rPr lang="en-US" dirty="0"/>
              <a:t>offers a continuum of international education. The </a:t>
            </a:r>
            <a:r>
              <a:rPr lang="en-US" dirty="0" err="1"/>
              <a:t>programmes</a:t>
            </a:r>
            <a:r>
              <a:rPr lang="en-US" dirty="0"/>
              <a:t> encourage both personal and academic achievement, challenging students to excel in their studies and in their personal development.</a:t>
            </a:r>
          </a:p>
        </p:txBody>
      </p:sp>
      <p:sp>
        <p:nvSpPr>
          <p:cNvPr id="10" name="TextBox 9">
            <a:extLst>
              <a:ext uri="{FF2B5EF4-FFF2-40B4-BE49-F238E27FC236}">
                <a16:creationId xmlns:a16="http://schemas.microsoft.com/office/drawing/2014/main" xmlns="" id="{0657C825-30A6-ED48-AEF3-76167E9FEEF8}"/>
              </a:ext>
            </a:extLst>
          </p:cNvPr>
          <p:cNvSpPr txBox="1"/>
          <p:nvPr/>
        </p:nvSpPr>
        <p:spPr>
          <a:xfrm>
            <a:off x="320840" y="2711115"/>
            <a:ext cx="1724535" cy="646331"/>
          </a:xfrm>
          <a:prstGeom prst="rect">
            <a:avLst/>
          </a:prstGeom>
          <a:noFill/>
          <a:ln>
            <a:solidFill>
              <a:schemeClr val="tx1"/>
            </a:solidFill>
          </a:ln>
        </p:spPr>
        <p:txBody>
          <a:bodyPr wrap="square" rtlCol="0">
            <a:spAutoFit/>
          </a:bodyPr>
          <a:lstStyle/>
          <a:p>
            <a:r>
              <a:rPr lang="en-US" b="1" dirty="0"/>
              <a:t>Primary Years </a:t>
            </a:r>
            <a:r>
              <a:rPr lang="en-US" b="1" dirty="0" err="1" smtClean="0"/>
              <a:t>Programme</a:t>
            </a:r>
            <a:endParaRPr lang="en-US" b="1" dirty="0"/>
          </a:p>
        </p:txBody>
      </p:sp>
      <p:sp>
        <p:nvSpPr>
          <p:cNvPr id="7" name="TextBox 6">
            <a:extLst>
              <a:ext uri="{FF2B5EF4-FFF2-40B4-BE49-F238E27FC236}">
                <a16:creationId xmlns:a16="http://schemas.microsoft.com/office/drawing/2014/main" xmlns="" id="{0657C825-30A6-ED48-AEF3-76167E9FEEF8}"/>
              </a:ext>
            </a:extLst>
          </p:cNvPr>
          <p:cNvSpPr txBox="1"/>
          <p:nvPr/>
        </p:nvSpPr>
        <p:spPr>
          <a:xfrm>
            <a:off x="320841" y="3465095"/>
            <a:ext cx="1724534" cy="1477328"/>
          </a:xfrm>
          <a:prstGeom prst="rect">
            <a:avLst/>
          </a:prstGeom>
          <a:noFill/>
        </p:spPr>
        <p:txBody>
          <a:bodyPr wrap="square" rtlCol="0">
            <a:spAutoFit/>
          </a:bodyPr>
          <a:lstStyle/>
          <a:p>
            <a:r>
              <a:rPr lang="en-US" dirty="0" smtClean="0"/>
              <a:t>Age range:</a:t>
            </a:r>
          </a:p>
          <a:p>
            <a:r>
              <a:rPr lang="en-US" b="1" dirty="0" smtClean="0"/>
              <a:t>3-12</a:t>
            </a:r>
            <a:endParaRPr lang="en-US" b="1" dirty="0"/>
          </a:p>
          <a:p>
            <a:r>
              <a:rPr lang="en-US" dirty="0"/>
              <a:t>First offered:</a:t>
            </a:r>
          </a:p>
          <a:p>
            <a:r>
              <a:rPr lang="en-US" b="1" dirty="0"/>
              <a:t>1997</a:t>
            </a:r>
          </a:p>
          <a:p>
            <a:endParaRPr lang="en-US" dirty="0"/>
          </a:p>
        </p:txBody>
      </p:sp>
      <p:sp>
        <p:nvSpPr>
          <p:cNvPr id="8" name="TextBox 7">
            <a:extLst>
              <a:ext uri="{FF2B5EF4-FFF2-40B4-BE49-F238E27FC236}">
                <a16:creationId xmlns:a16="http://schemas.microsoft.com/office/drawing/2014/main" xmlns="" id="{0657C825-30A6-ED48-AEF3-76167E9FEEF8}"/>
              </a:ext>
            </a:extLst>
          </p:cNvPr>
          <p:cNvSpPr txBox="1"/>
          <p:nvPr/>
        </p:nvSpPr>
        <p:spPr>
          <a:xfrm>
            <a:off x="2197765" y="2711115"/>
            <a:ext cx="3697706" cy="646331"/>
          </a:xfrm>
          <a:prstGeom prst="rect">
            <a:avLst/>
          </a:prstGeom>
          <a:noFill/>
          <a:ln>
            <a:solidFill>
              <a:schemeClr val="tx1"/>
            </a:solidFill>
          </a:ln>
        </p:spPr>
        <p:txBody>
          <a:bodyPr wrap="square" rtlCol="0">
            <a:spAutoFit/>
          </a:bodyPr>
          <a:lstStyle/>
          <a:p>
            <a:r>
              <a:rPr lang="en-US" b="1" dirty="0"/>
              <a:t>Middle Years </a:t>
            </a:r>
            <a:r>
              <a:rPr lang="en-US" b="1" dirty="0" err="1" smtClean="0"/>
              <a:t>Programme</a:t>
            </a:r>
            <a:endParaRPr lang="en-US" b="1" dirty="0" smtClean="0"/>
          </a:p>
          <a:p>
            <a:endParaRPr lang="en-US" dirty="0"/>
          </a:p>
        </p:txBody>
      </p:sp>
      <p:sp>
        <p:nvSpPr>
          <p:cNvPr id="13" name="TextBox 12">
            <a:extLst>
              <a:ext uri="{FF2B5EF4-FFF2-40B4-BE49-F238E27FC236}">
                <a16:creationId xmlns:a16="http://schemas.microsoft.com/office/drawing/2014/main" xmlns="" id="{0657C825-30A6-ED48-AEF3-76167E9FEEF8}"/>
              </a:ext>
            </a:extLst>
          </p:cNvPr>
          <p:cNvSpPr txBox="1"/>
          <p:nvPr/>
        </p:nvSpPr>
        <p:spPr>
          <a:xfrm>
            <a:off x="9881931" y="2711115"/>
            <a:ext cx="1868912" cy="646331"/>
          </a:xfrm>
          <a:prstGeom prst="rect">
            <a:avLst/>
          </a:prstGeom>
          <a:noFill/>
          <a:ln>
            <a:solidFill>
              <a:schemeClr val="tx1"/>
            </a:solidFill>
          </a:ln>
        </p:spPr>
        <p:txBody>
          <a:bodyPr wrap="square" rtlCol="0">
            <a:spAutoFit/>
          </a:bodyPr>
          <a:lstStyle/>
          <a:p>
            <a:r>
              <a:rPr lang="en-US" b="1" dirty="0"/>
              <a:t>Career-related </a:t>
            </a:r>
            <a:r>
              <a:rPr lang="en-US" b="1" dirty="0" err="1" smtClean="0"/>
              <a:t>Programme</a:t>
            </a:r>
            <a:endParaRPr lang="en-US" b="1" dirty="0"/>
          </a:p>
        </p:txBody>
      </p:sp>
      <p:sp>
        <p:nvSpPr>
          <p:cNvPr id="14" name="TextBox 13">
            <a:extLst>
              <a:ext uri="{FF2B5EF4-FFF2-40B4-BE49-F238E27FC236}">
                <a16:creationId xmlns:a16="http://schemas.microsoft.com/office/drawing/2014/main" xmlns="" id="{0657C825-30A6-ED48-AEF3-76167E9FEEF8}"/>
              </a:ext>
            </a:extLst>
          </p:cNvPr>
          <p:cNvSpPr txBox="1"/>
          <p:nvPr/>
        </p:nvSpPr>
        <p:spPr>
          <a:xfrm>
            <a:off x="2197765" y="3465095"/>
            <a:ext cx="3761875" cy="3385542"/>
          </a:xfrm>
          <a:prstGeom prst="rect">
            <a:avLst/>
          </a:prstGeom>
          <a:noFill/>
        </p:spPr>
        <p:txBody>
          <a:bodyPr wrap="square" rtlCol="0">
            <a:spAutoFit/>
          </a:bodyPr>
          <a:lstStyle/>
          <a:p>
            <a:r>
              <a:rPr lang="en-US" dirty="0"/>
              <a:t>A challenging framework that encourages students to make practical connections between their studies and the real world, the MYP is inclusive by design; students of all interests and academic abilities can benefit from their participation</a:t>
            </a:r>
            <a:r>
              <a:rPr lang="en-US" dirty="0" smtClean="0"/>
              <a:t>.</a:t>
            </a:r>
          </a:p>
          <a:p>
            <a:endParaRPr lang="en-US" dirty="0"/>
          </a:p>
          <a:p>
            <a:r>
              <a:rPr lang="en-US" dirty="0"/>
              <a:t>Age </a:t>
            </a:r>
            <a:r>
              <a:rPr lang="en-US" dirty="0" smtClean="0"/>
              <a:t>range: </a:t>
            </a:r>
            <a:r>
              <a:rPr lang="en-US" b="1" dirty="0" smtClean="0"/>
              <a:t>11-16</a:t>
            </a:r>
            <a:endParaRPr lang="en-US" b="1" dirty="0"/>
          </a:p>
          <a:p>
            <a:r>
              <a:rPr lang="en-US" dirty="0"/>
              <a:t>First </a:t>
            </a:r>
            <a:r>
              <a:rPr lang="en-US" dirty="0" smtClean="0"/>
              <a:t>offered: </a:t>
            </a:r>
            <a:r>
              <a:rPr lang="en-US" b="1" dirty="0" smtClean="0"/>
              <a:t>1994</a:t>
            </a:r>
            <a:endParaRPr lang="en-US" b="1" dirty="0"/>
          </a:p>
          <a:p>
            <a:endParaRPr lang="en-US" sz="1600" dirty="0"/>
          </a:p>
        </p:txBody>
      </p:sp>
      <p:sp>
        <p:nvSpPr>
          <p:cNvPr id="16" name="TextBox 15">
            <a:extLst>
              <a:ext uri="{FF2B5EF4-FFF2-40B4-BE49-F238E27FC236}">
                <a16:creationId xmlns:a16="http://schemas.microsoft.com/office/drawing/2014/main" xmlns="" id="{0657C825-30A6-ED48-AEF3-76167E9FEEF8}"/>
              </a:ext>
            </a:extLst>
          </p:cNvPr>
          <p:cNvSpPr txBox="1"/>
          <p:nvPr/>
        </p:nvSpPr>
        <p:spPr>
          <a:xfrm>
            <a:off x="6031827" y="2711115"/>
            <a:ext cx="3697706" cy="646331"/>
          </a:xfrm>
          <a:prstGeom prst="rect">
            <a:avLst/>
          </a:prstGeom>
          <a:noFill/>
          <a:ln>
            <a:solidFill>
              <a:schemeClr val="tx1"/>
            </a:solidFill>
          </a:ln>
        </p:spPr>
        <p:txBody>
          <a:bodyPr wrap="square" rtlCol="0">
            <a:spAutoFit/>
          </a:bodyPr>
          <a:lstStyle/>
          <a:p>
            <a:r>
              <a:rPr lang="en-US" b="1" dirty="0" smtClean="0"/>
              <a:t>Diploma </a:t>
            </a:r>
            <a:r>
              <a:rPr lang="en-US" b="1" dirty="0" err="1" smtClean="0"/>
              <a:t>Programme</a:t>
            </a:r>
            <a:endParaRPr lang="en-US" b="1" dirty="0" smtClean="0"/>
          </a:p>
          <a:p>
            <a:endParaRPr lang="en-US" dirty="0"/>
          </a:p>
        </p:txBody>
      </p:sp>
      <p:sp>
        <p:nvSpPr>
          <p:cNvPr id="17" name="TextBox 16">
            <a:extLst>
              <a:ext uri="{FF2B5EF4-FFF2-40B4-BE49-F238E27FC236}">
                <a16:creationId xmlns:a16="http://schemas.microsoft.com/office/drawing/2014/main" xmlns="" id="{0657C825-30A6-ED48-AEF3-76167E9FEEF8}"/>
              </a:ext>
            </a:extLst>
          </p:cNvPr>
          <p:cNvSpPr txBox="1"/>
          <p:nvPr/>
        </p:nvSpPr>
        <p:spPr>
          <a:xfrm>
            <a:off x="6031827" y="3465095"/>
            <a:ext cx="3761875" cy="3416320"/>
          </a:xfrm>
          <a:prstGeom prst="rect">
            <a:avLst/>
          </a:prstGeom>
          <a:noFill/>
        </p:spPr>
        <p:txBody>
          <a:bodyPr wrap="square" rtlCol="0">
            <a:spAutoFit/>
          </a:bodyPr>
          <a:lstStyle/>
          <a:p>
            <a:r>
              <a:rPr lang="en-US" dirty="0"/>
              <a:t>Research suggests many benefits to choosing the DP. The </a:t>
            </a:r>
            <a:r>
              <a:rPr lang="en-US" dirty="0" err="1"/>
              <a:t>programme</a:t>
            </a:r>
            <a:r>
              <a:rPr lang="en-US" dirty="0"/>
              <a:t> aims to develop students who have excellent breadth and depth of knowledge – students who flourish physically, intellectually, emotionally and ethically</a:t>
            </a:r>
            <a:r>
              <a:rPr lang="en-US" dirty="0" smtClean="0"/>
              <a:t>.</a:t>
            </a:r>
          </a:p>
          <a:p>
            <a:endParaRPr lang="en-US" dirty="0"/>
          </a:p>
          <a:p>
            <a:r>
              <a:rPr lang="en-US" dirty="0"/>
              <a:t>Age </a:t>
            </a:r>
            <a:r>
              <a:rPr lang="en-US" dirty="0" smtClean="0"/>
              <a:t>range: </a:t>
            </a:r>
            <a:r>
              <a:rPr lang="en-US" b="1" dirty="0" smtClean="0"/>
              <a:t>16-19</a:t>
            </a:r>
            <a:endParaRPr lang="en-US" b="1" dirty="0"/>
          </a:p>
          <a:p>
            <a:r>
              <a:rPr lang="en-US" dirty="0"/>
              <a:t>First </a:t>
            </a:r>
            <a:r>
              <a:rPr lang="en-US" dirty="0" smtClean="0"/>
              <a:t>offered: </a:t>
            </a:r>
            <a:r>
              <a:rPr lang="en-US" b="1" dirty="0" smtClean="0"/>
              <a:t>1968</a:t>
            </a:r>
            <a:endParaRPr lang="en-US" b="1" dirty="0"/>
          </a:p>
          <a:p>
            <a:endParaRPr lang="en-US" dirty="0"/>
          </a:p>
        </p:txBody>
      </p:sp>
      <p:sp>
        <p:nvSpPr>
          <p:cNvPr id="18" name="TextBox 17">
            <a:extLst>
              <a:ext uri="{FF2B5EF4-FFF2-40B4-BE49-F238E27FC236}">
                <a16:creationId xmlns:a16="http://schemas.microsoft.com/office/drawing/2014/main" xmlns="" id="{0657C825-30A6-ED48-AEF3-76167E9FEEF8}"/>
              </a:ext>
            </a:extLst>
          </p:cNvPr>
          <p:cNvSpPr txBox="1"/>
          <p:nvPr/>
        </p:nvSpPr>
        <p:spPr>
          <a:xfrm>
            <a:off x="9881931" y="3465095"/>
            <a:ext cx="1724534" cy="1477328"/>
          </a:xfrm>
          <a:prstGeom prst="rect">
            <a:avLst/>
          </a:prstGeom>
          <a:noFill/>
        </p:spPr>
        <p:txBody>
          <a:bodyPr wrap="square" rtlCol="0">
            <a:spAutoFit/>
          </a:bodyPr>
          <a:lstStyle/>
          <a:p>
            <a:r>
              <a:rPr lang="en-US" dirty="0" smtClean="0"/>
              <a:t>Age range:</a:t>
            </a:r>
          </a:p>
          <a:p>
            <a:r>
              <a:rPr lang="en-US" b="1" dirty="0" smtClean="0"/>
              <a:t>16-19</a:t>
            </a:r>
            <a:endParaRPr lang="en-US" b="1" dirty="0"/>
          </a:p>
          <a:p>
            <a:r>
              <a:rPr lang="en-US" dirty="0"/>
              <a:t>First offered:</a:t>
            </a:r>
          </a:p>
          <a:p>
            <a:r>
              <a:rPr lang="en-US" b="1" dirty="0" smtClean="0"/>
              <a:t>2012</a:t>
            </a:r>
            <a:endParaRPr lang="en-US" b="1" dirty="0"/>
          </a:p>
          <a:p>
            <a:endParaRPr lang="en-US" dirty="0"/>
          </a:p>
        </p:txBody>
      </p:sp>
      <p:pic>
        <p:nvPicPr>
          <p:cNvPr id="21" name="Content Placeholder 4">
            <a:extLst>
              <a:ext uri="{FF2B5EF4-FFF2-40B4-BE49-F238E27FC236}">
                <a16:creationId xmlns:a16="http://schemas.microsoft.com/office/drawing/2014/main" xmlns="" id="{16D3237E-2B28-CE40-B0E9-5ADDFAF340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2361" y="351380"/>
            <a:ext cx="1809922" cy="1809922"/>
          </a:xfrm>
          <a:prstGeom prst="rect">
            <a:avLst/>
          </a:prstGeom>
        </p:spPr>
      </p:pic>
      <p:sp>
        <p:nvSpPr>
          <p:cNvPr id="3" name="Date Placeholder 2"/>
          <p:cNvSpPr>
            <a:spLocks noGrp="1"/>
          </p:cNvSpPr>
          <p:nvPr>
            <p:ph type="dt" sz="half" idx="10"/>
          </p:nvPr>
        </p:nvSpPr>
        <p:spPr/>
        <p:txBody>
          <a:bodyPr/>
          <a:lstStyle/>
          <a:p>
            <a:r>
              <a:rPr lang="en-US" smtClean="0"/>
              <a:t>10/02/18</a:t>
            </a:r>
            <a:endParaRPr lang="en-US" dirty="0"/>
          </a:p>
        </p:txBody>
      </p:sp>
    </p:spTree>
    <p:extLst>
      <p:ext uri="{BB962C8B-B14F-4D97-AF65-F5344CB8AC3E}">
        <p14:creationId xmlns:p14="http://schemas.microsoft.com/office/powerpoint/2010/main" val="1416294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500"/>
                                        <p:tgtEl>
                                          <p:spTgt spid="7">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500"/>
                                        <p:tgtEl>
                                          <p:spTgt spid="8">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500"/>
                                        <p:tgtEl>
                                          <p:spTgt spid="14">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xEl>
                                              <p:pRg st="2" end="2"/>
                                            </p:txEl>
                                          </p:spTgt>
                                        </p:tgtEl>
                                        <p:attrNameLst>
                                          <p:attrName>style.visibility</p:attrName>
                                        </p:attrNameLst>
                                      </p:cBhvr>
                                      <p:to>
                                        <p:strVal val="visible"/>
                                      </p:to>
                                    </p:set>
                                    <p:animEffect transition="in" filter="fade">
                                      <p:cBhvr>
                                        <p:cTn id="35" dur="500"/>
                                        <p:tgtEl>
                                          <p:spTgt spid="14">
                                            <p:txEl>
                                              <p:pRg st="2" end="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4">
                                            <p:txEl>
                                              <p:pRg st="3" end="3"/>
                                            </p:txEl>
                                          </p:spTgt>
                                        </p:tgtEl>
                                        <p:attrNameLst>
                                          <p:attrName>style.visibility</p:attrName>
                                        </p:attrNameLst>
                                      </p:cBhvr>
                                      <p:to>
                                        <p:strVal val="visible"/>
                                      </p:to>
                                    </p:set>
                                    <p:animEffect transition="in" filter="fade">
                                      <p:cBhvr>
                                        <p:cTn id="38" dur="500"/>
                                        <p:tgtEl>
                                          <p:spTgt spid="14">
                                            <p:txEl>
                                              <p:pRg st="3" end="3"/>
                                            </p:txEl>
                                          </p:spTgt>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nodeType="withEffect">
                                  <p:stCondLst>
                                    <p:cond delay="0"/>
                                  </p:stCondLst>
                                  <p:childTnLst>
                                    <p:set>
                                      <p:cBhvr>
                                        <p:cTn id="44" dur="1" fill="hold">
                                          <p:stCondLst>
                                            <p:cond delay="0"/>
                                          </p:stCondLst>
                                        </p:cTn>
                                        <p:tgtEl>
                                          <p:spTgt spid="16">
                                            <p:txEl>
                                              <p:pRg st="0" end="0"/>
                                            </p:txEl>
                                          </p:spTgt>
                                        </p:tgtEl>
                                        <p:attrNameLst>
                                          <p:attrName>style.visibility</p:attrName>
                                        </p:attrNameLst>
                                      </p:cBhvr>
                                      <p:to>
                                        <p:strVal val="visible"/>
                                      </p:to>
                                    </p:set>
                                    <p:animEffect transition="in" filter="fade">
                                      <p:cBhvr>
                                        <p:cTn id="45" dur="500"/>
                                        <p:tgtEl>
                                          <p:spTgt spid="16">
                                            <p:txEl>
                                              <p:pRg st="0" end="0"/>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17">
                                            <p:txEl>
                                              <p:pRg st="0" end="0"/>
                                            </p:txEl>
                                          </p:spTgt>
                                        </p:tgtEl>
                                        <p:attrNameLst>
                                          <p:attrName>style.visibility</p:attrName>
                                        </p:attrNameLst>
                                      </p:cBhvr>
                                      <p:to>
                                        <p:strVal val="visible"/>
                                      </p:to>
                                    </p:set>
                                    <p:animEffect transition="in" filter="fade">
                                      <p:cBhvr>
                                        <p:cTn id="48" dur="500"/>
                                        <p:tgtEl>
                                          <p:spTgt spid="17">
                                            <p:txEl>
                                              <p:pRg st="0" end="0"/>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17">
                                            <p:txEl>
                                              <p:pRg st="2" end="2"/>
                                            </p:txEl>
                                          </p:spTgt>
                                        </p:tgtEl>
                                        <p:attrNameLst>
                                          <p:attrName>style.visibility</p:attrName>
                                        </p:attrNameLst>
                                      </p:cBhvr>
                                      <p:to>
                                        <p:strVal val="visible"/>
                                      </p:to>
                                    </p:set>
                                    <p:animEffect transition="in" filter="fade">
                                      <p:cBhvr>
                                        <p:cTn id="51" dur="500"/>
                                        <p:tgtEl>
                                          <p:spTgt spid="17">
                                            <p:txEl>
                                              <p:pRg st="2" end="2"/>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17">
                                            <p:txEl>
                                              <p:pRg st="3" end="3"/>
                                            </p:txEl>
                                          </p:spTgt>
                                        </p:tgtEl>
                                        <p:attrNameLst>
                                          <p:attrName>style.visibility</p:attrName>
                                        </p:attrNameLst>
                                      </p:cBhvr>
                                      <p:to>
                                        <p:strVal val="visible"/>
                                      </p:to>
                                    </p:set>
                                    <p:animEffect transition="in" filter="fade">
                                      <p:cBhvr>
                                        <p:cTn id="54" dur="500"/>
                                        <p:tgtEl>
                                          <p:spTgt spid="17">
                                            <p:txEl>
                                              <p:pRg st="3" end="3"/>
                                            </p:txEl>
                                          </p:spTgt>
                                        </p:tgtEl>
                                      </p:cBhvr>
                                    </p:animEffect>
                                  </p:childTnLst>
                                </p:cTn>
                              </p:par>
                            </p:childTnLst>
                          </p:cTn>
                        </p:par>
                        <p:par>
                          <p:cTn id="55" fill="hold">
                            <p:stCondLst>
                              <p:cond delay="1500"/>
                            </p:stCondLst>
                            <p:childTnLst>
                              <p:par>
                                <p:cTn id="56" presetID="10"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par>
                                <p:cTn id="59" presetID="10" presetClass="entr" presetSubtype="0" fill="hold" nodeType="withEffect">
                                  <p:stCondLst>
                                    <p:cond delay="0"/>
                                  </p:stCondLst>
                                  <p:childTnLst>
                                    <p:set>
                                      <p:cBhvr>
                                        <p:cTn id="60" dur="1" fill="hold">
                                          <p:stCondLst>
                                            <p:cond delay="0"/>
                                          </p:stCondLst>
                                        </p:cTn>
                                        <p:tgtEl>
                                          <p:spTgt spid="13">
                                            <p:txEl>
                                              <p:pRg st="0" end="0"/>
                                            </p:txEl>
                                          </p:spTgt>
                                        </p:tgtEl>
                                        <p:attrNameLst>
                                          <p:attrName>style.visibility</p:attrName>
                                        </p:attrNameLst>
                                      </p:cBhvr>
                                      <p:to>
                                        <p:strVal val="visible"/>
                                      </p:to>
                                    </p:set>
                                    <p:animEffect transition="in" filter="fade">
                                      <p:cBhvr>
                                        <p:cTn id="61" dur="500"/>
                                        <p:tgtEl>
                                          <p:spTgt spid="13">
                                            <p:txEl>
                                              <p:pRg st="0" end="0"/>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18">
                                            <p:txEl>
                                              <p:pRg st="0" end="0"/>
                                            </p:txEl>
                                          </p:spTgt>
                                        </p:tgtEl>
                                        <p:attrNameLst>
                                          <p:attrName>style.visibility</p:attrName>
                                        </p:attrNameLst>
                                      </p:cBhvr>
                                      <p:to>
                                        <p:strVal val="visible"/>
                                      </p:to>
                                    </p:set>
                                    <p:animEffect transition="in" filter="fade">
                                      <p:cBhvr>
                                        <p:cTn id="64" dur="500"/>
                                        <p:tgtEl>
                                          <p:spTgt spid="18">
                                            <p:txEl>
                                              <p:pRg st="0" end="0"/>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18">
                                            <p:txEl>
                                              <p:pRg st="1" end="1"/>
                                            </p:txEl>
                                          </p:spTgt>
                                        </p:tgtEl>
                                        <p:attrNameLst>
                                          <p:attrName>style.visibility</p:attrName>
                                        </p:attrNameLst>
                                      </p:cBhvr>
                                      <p:to>
                                        <p:strVal val="visible"/>
                                      </p:to>
                                    </p:set>
                                    <p:animEffect transition="in" filter="fade">
                                      <p:cBhvr>
                                        <p:cTn id="67" dur="500"/>
                                        <p:tgtEl>
                                          <p:spTgt spid="18">
                                            <p:txEl>
                                              <p:pRg st="1" end="1"/>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18">
                                            <p:txEl>
                                              <p:pRg st="2" end="2"/>
                                            </p:txEl>
                                          </p:spTgt>
                                        </p:tgtEl>
                                        <p:attrNameLst>
                                          <p:attrName>style.visibility</p:attrName>
                                        </p:attrNameLst>
                                      </p:cBhvr>
                                      <p:to>
                                        <p:strVal val="visible"/>
                                      </p:to>
                                    </p:set>
                                    <p:animEffect transition="in" filter="fade">
                                      <p:cBhvr>
                                        <p:cTn id="70" dur="500"/>
                                        <p:tgtEl>
                                          <p:spTgt spid="18">
                                            <p:txEl>
                                              <p:pRg st="2" end="2"/>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18">
                                            <p:txEl>
                                              <p:pRg st="3" end="3"/>
                                            </p:txEl>
                                          </p:spTgt>
                                        </p:tgtEl>
                                        <p:attrNameLst>
                                          <p:attrName>style.visibility</p:attrName>
                                        </p:attrNameLst>
                                      </p:cBhvr>
                                      <p:to>
                                        <p:strVal val="visible"/>
                                      </p:to>
                                    </p:set>
                                    <p:animEffect transition="in" filter="fade">
                                      <p:cBhvr>
                                        <p:cTn id="73" dur="500"/>
                                        <p:tgtEl>
                                          <p:spTgt spid="18">
                                            <p:txEl>
                                              <p:pRg st="3" end="3"/>
                                            </p:txEl>
                                          </p:spTgt>
                                        </p:tgtEl>
                                      </p:cBhvr>
                                    </p:animEffect>
                                  </p:childTnLst>
                                </p:cTn>
                              </p:par>
                            </p:childTnLst>
                          </p:cTn>
                        </p:par>
                        <p:par>
                          <p:cTn id="74" fill="hold">
                            <p:stCondLst>
                              <p:cond delay="2000"/>
                            </p:stCondLst>
                            <p:childTnLst>
                              <p:par>
                                <p:cTn id="75" presetID="10" presetClass="exit" presetSubtype="0" fill="hold" grpId="2" nodeType="afterEffect">
                                  <p:stCondLst>
                                    <p:cond delay="0"/>
                                  </p:stCondLst>
                                  <p:childTnLst>
                                    <p:animEffect transition="out" filter="fade">
                                      <p:cBhvr>
                                        <p:cTn id="76" dur="1750"/>
                                        <p:tgtEl>
                                          <p:spTgt spid="10">
                                            <p:txEl>
                                              <p:pRg st="0" end="0"/>
                                            </p:txEl>
                                          </p:spTgt>
                                        </p:tgtEl>
                                      </p:cBhvr>
                                    </p:animEffect>
                                    <p:set>
                                      <p:cBhvr>
                                        <p:cTn id="77" dur="1" fill="hold">
                                          <p:stCondLst>
                                            <p:cond delay="1749"/>
                                          </p:stCondLst>
                                        </p:cTn>
                                        <p:tgtEl>
                                          <p:spTgt spid="10">
                                            <p:txEl>
                                              <p:pRg st="0" end="0"/>
                                            </p:txEl>
                                          </p:spTgt>
                                        </p:tgtEl>
                                        <p:attrNameLst>
                                          <p:attrName>style.visibility</p:attrName>
                                        </p:attrNameLst>
                                      </p:cBhvr>
                                      <p:to>
                                        <p:strVal val="hidden"/>
                                      </p:to>
                                    </p:set>
                                  </p:childTnLst>
                                </p:cTn>
                              </p:par>
                            </p:childTnLst>
                          </p:cTn>
                        </p:par>
                        <p:par>
                          <p:cTn id="78" fill="hold">
                            <p:stCondLst>
                              <p:cond delay="3750"/>
                            </p:stCondLst>
                            <p:childTnLst>
                              <p:par>
                                <p:cTn id="79" presetID="10" presetClass="exit" presetSubtype="0" fill="hold" grpId="2" nodeType="afterEffect">
                                  <p:stCondLst>
                                    <p:cond delay="0"/>
                                  </p:stCondLst>
                                  <p:childTnLst>
                                    <p:animEffect transition="out" filter="fade">
                                      <p:cBhvr>
                                        <p:cTn id="80" dur="1750"/>
                                        <p:tgtEl>
                                          <p:spTgt spid="10">
                                            <p:bg/>
                                          </p:spTgt>
                                        </p:tgtEl>
                                      </p:cBhvr>
                                    </p:animEffect>
                                    <p:set>
                                      <p:cBhvr>
                                        <p:cTn id="81" dur="1" fill="hold">
                                          <p:stCondLst>
                                            <p:cond delay="1749"/>
                                          </p:stCondLst>
                                        </p:cTn>
                                        <p:tgtEl>
                                          <p:spTgt spid="10">
                                            <p:bg/>
                                          </p:spTgt>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1750"/>
                                        <p:tgtEl>
                                          <p:spTgt spid="7">
                                            <p:txEl>
                                              <p:pRg st="0" end="0"/>
                                            </p:txEl>
                                          </p:spTgt>
                                        </p:tgtEl>
                                      </p:cBhvr>
                                    </p:animEffect>
                                    <p:set>
                                      <p:cBhvr>
                                        <p:cTn id="84" dur="1" fill="hold">
                                          <p:stCondLst>
                                            <p:cond delay="1749"/>
                                          </p:stCondLst>
                                        </p:cTn>
                                        <p:tgtEl>
                                          <p:spTgt spid="7">
                                            <p:txEl>
                                              <p:pRg st="0" end="0"/>
                                            </p:txEl>
                                          </p:spTgt>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1750"/>
                                        <p:tgtEl>
                                          <p:spTgt spid="7">
                                            <p:txEl>
                                              <p:pRg st="1" end="1"/>
                                            </p:txEl>
                                          </p:spTgt>
                                        </p:tgtEl>
                                      </p:cBhvr>
                                    </p:animEffect>
                                    <p:set>
                                      <p:cBhvr>
                                        <p:cTn id="87" dur="1" fill="hold">
                                          <p:stCondLst>
                                            <p:cond delay="1749"/>
                                          </p:stCondLst>
                                        </p:cTn>
                                        <p:tgtEl>
                                          <p:spTgt spid="7">
                                            <p:txEl>
                                              <p:pRg st="1" end="1"/>
                                            </p:txEl>
                                          </p:spTgt>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1750"/>
                                        <p:tgtEl>
                                          <p:spTgt spid="7">
                                            <p:txEl>
                                              <p:pRg st="2" end="2"/>
                                            </p:txEl>
                                          </p:spTgt>
                                        </p:tgtEl>
                                      </p:cBhvr>
                                    </p:animEffect>
                                    <p:set>
                                      <p:cBhvr>
                                        <p:cTn id="90" dur="1" fill="hold">
                                          <p:stCondLst>
                                            <p:cond delay="1749"/>
                                          </p:stCondLst>
                                        </p:cTn>
                                        <p:tgtEl>
                                          <p:spTgt spid="7">
                                            <p:txEl>
                                              <p:pRg st="2" end="2"/>
                                            </p:txEl>
                                          </p:spTgt>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1750"/>
                                        <p:tgtEl>
                                          <p:spTgt spid="7">
                                            <p:txEl>
                                              <p:pRg st="3" end="3"/>
                                            </p:txEl>
                                          </p:spTgt>
                                        </p:tgtEl>
                                      </p:cBhvr>
                                    </p:animEffect>
                                    <p:set>
                                      <p:cBhvr>
                                        <p:cTn id="93" dur="1" fill="hold">
                                          <p:stCondLst>
                                            <p:cond delay="1749"/>
                                          </p:stCondLst>
                                        </p:cTn>
                                        <p:tgtEl>
                                          <p:spTgt spid="7">
                                            <p:txEl>
                                              <p:pRg st="3" end="3"/>
                                            </p:txEl>
                                          </p:spTgt>
                                        </p:tgtEl>
                                        <p:attrNameLst>
                                          <p:attrName>style.visibility</p:attrName>
                                        </p:attrNameLst>
                                      </p:cBhvr>
                                      <p:to>
                                        <p:strVal val="hidden"/>
                                      </p:to>
                                    </p:set>
                                  </p:childTnLst>
                                </p:cTn>
                              </p:par>
                            </p:childTnLst>
                          </p:cTn>
                        </p:par>
                        <p:par>
                          <p:cTn id="94" fill="hold">
                            <p:stCondLst>
                              <p:cond delay="5500"/>
                            </p:stCondLst>
                            <p:childTnLst>
                              <p:par>
                                <p:cTn id="95" presetID="10" presetClass="exit" presetSubtype="0" fill="hold" grpId="1" nodeType="afterEffect">
                                  <p:stCondLst>
                                    <p:cond delay="0"/>
                                  </p:stCondLst>
                                  <p:childTnLst>
                                    <p:animEffect transition="out" filter="fade">
                                      <p:cBhvr>
                                        <p:cTn id="96" dur="1750"/>
                                        <p:tgtEl>
                                          <p:spTgt spid="13">
                                            <p:txEl>
                                              <p:pRg st="0" end="0"/>
                                            </p:txEl>
                                          </p:spTgt>
                                        </p:tgtEl>
                                      </p:cBhvr>
                                    </p:animEffect>
                                    <p:set>
                                      <p:cBhvr>
                                        <p:cTn id="97" dur="1" fill="hold">
                                          <p:stCondLst>
                                            <p:cond delay="1749"/>
                                          </p:stCondLst>
                                        </p:cTn>
                                        <p:tgtEl>
                                          <p:spTgt spid="13">
                                            <p:txEl>
                                              <p:pRg st="0" end="0"/>
                                            </p:txEl>
                                          </p:spTgt>
                                        </p:tgtEl>
                                        <p:attrNameLst>
                                          <p:attrName>style.visibility</p:attrName>
                                        </p:attrNameLst>
                                      </p:cBhvr>
                                      <p:to>
                                        <p:strVal val="hidden"/>
                                      </p:to>
                                    </p:set>
                                  </p:childTnLst>
                                </p:cTn>
                              </p:par>
                            </p:childTnLst>
                          </p:cTn>
                        </p:par>
                        <p:par>
                          <p:cTn id="98" fill="hold">
                            <p:stCondLst>
                              <p:cond delay="7250"/>
                            </p:stCondLst>
                            <p:childTnLst>
                              <p:par>
                                <p:cTn id="99" presetID="10" presetClass="exit" presetSubtype="0" fill="hold" grpId="1" nodeType="afterEffect">
                                  <p:stCondLst>
                                    <p:cond delay="0"/>
                                  </p:stCondLst>
                                  <p:childTnLst>
                                    <p:animEffect transition="out" filter="fade">
                                      <p:cBhvr>
                                        <p:cTn id="100" dur="1750"/>
                                        <p:tgtEl>
                                          <p:spTgt spid="13">
                                            <p:bg/>
                                          </p:spTgt>
                                        </p:tgtEl>
                                      </p:cBhvr>
                                    </p:animEffect>
                                    <p:set>
                                      <p:cBhvr>
                                        <p:cTn id="101" dur="1" fill="hold">
                                          <p:stCondLst>
                                            <p:cond delay="1749"/>
                                          </p:stCondLst>
                                        </p:cTn>
                                        <p:tgtEl>
                                          <p:spTgt spid="13">
                                            <p:bg/>
                                          </p:spTgt>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1750"/>
                                        <p:tgtEl>
                                          <p:spTgt spid="18">
                                            <p:txEl>
                                              <p:pRg st="0" end="0"/>
                                            </p:txEl>
                                          </p:spTgt>
                                        </p:tgtEl>
                                      </p:cBhvr>
                                    </p:animEffect>
                                    <p:set>
                                      <p:cBhvr>
                                        <p:cTn id="104" dur="1" fill="hold">
                                          <p:stCondLst>
                                            <p:cond delay="1749"/>
                                          </p:stCondLst>
                                        </p:cTn>
                                        <p:tgtEl>
                                          <p:spTgt spid="18">
                                            <p:txEl>
                                              <p:pRg st="0" end="0"/>
                                            </p:txEl>
                                          </p:spTgt>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1750"/>
                                        <p:tgtEl>
                                          <p:spTgt spid="18">
                                            <p:txEl>
                                              <p:pRg st="1" end="1"/>
                                            </p:txEl>
                                          </p:spTgt>
                                        </p:tgtEl>
                                      </p:cBhvr>
                                    </p:animEffect>
                                    <p:set>
                                      <p:cBhvr>
                                        <p:cTn id="107" dur="1" fill="hold">
                                          <p:stCondLst>
                                            <p:cond delay="1749"/>
                                          </p:stCondLst>
                                        </p:cTn>
                                        <p:tgtEl>
                                          <p:spTgt spid="18">
                                            <p:txEl>
                                              <p:pRg st="1" end="1"/>
                                            </p:txEl>
                                          </p:spTgt>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1750"/>
                                        <p:tgtEl>
                                          <p:spTgt spid="18">
                                            <p:txEl>
                                              <p:pRg st="2" end="2"/>
                                            </p:txEl>
                                          </p:spTgt>
                                        </p:tgtEl>
                                      </p:cBhvr>
                                    </p:animEffect>
                                    <p:set>
                                      <p:cBhvr>
                                        <p:cTn id="110" dur="1" fill="hold">
                                          <p:stCondLst>
                                            <p:cond delay="1749"/>
                                          </p:stCondLst>
                                        </p:cTn>
                                        <p:tgtEl>
                                          <p:spTgt spid="18">
                                            <p:txEl>
                                              <p:pRg st="2" end="2"/>
                                            </p:txEl>
                                          </p:spTgt>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1750"/>
                                        <p:tgtEl>
                                          <p:spTgt spid="18">
                                            <p:txEl>
                                              <p:pRg st="3" end="3"/>
                                            </p:txEl>
                                          </p:spTgt>
                                        </p:tgtEl>
                                      </p:cBhvr>
                                    </p:animEffect>
                                    <p:set>
                                      <p:cBhvr>
                                        <p:cTn id="113" dur="1" fill="hold">
                                          <p:stCondLst>
                                            <p:cond delay="1749"/>
                                          </p:stCondLst>
                                        </p:cTn>
                                        <p:tgtEl>
                                          <p:spTgt spid="18">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2" build="allAtOnce" animBg="1"/>
      <p:bldP spid="8" grpId="0" animBg="1"/>
      <p:bldP spid="13" grpId="0" animBg="1"/>
      <p:bldP spid="13" grpId="1" build="allAtOnce"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5370758"/>
            <a:ext cx="12192000" cy="148724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F69DD45-DBAD-734D-9C89-7410F5F07585}"/>
              </a:ext>
            </a:extLst>
          </p:cNvPr>
          <p:cNvSpPr>
            <a:spLocks noGrp="1"/>
          </p:cNvSpPr>
          <p:nvPr>
            <p:ph type="title"/>
          </p:nvPr>
        </p:nvSpPr>
        <p:spPr>
          <a:xfrm>
            <a:off x="467801" y="352924"/>
            <a:ext cx="7187990" cy="740462"/>
          </a:xfrm>
        </p:spPr>
        <p:txBody>
          <a:bodyPr/>
          <a:lstStyle/>
          <a:p>
            <a:r>
              <a:rPr lang="en-US" dirty="0" smtClean="0">
                <a:latin typeface="Cooper Black" panose="0208090404030B020404" pitchFamily="18" charset="77"/>
              </a:rPr>
              <a:t>What </a:t>
            </a:r>
            <a:r>
              <a:rPr lang="en-US" dirty="0">
                <a:latin typeface="Cooper Black" panose="0208090404030B020404" pitchFamily="18" charset="77"/>
              </a:rPr>
              <a:t>is </a:t>
            </a:r>
            <a:r>
              <a:rPr lang="en-US" dirty="0" smtClean="0">
                <a:latin typeface="Cooper Black" panose="0208090404030B020404" pitchFamily="18" charset="77"/>
              </a:rPr>
              <a:t>MYP?</a:t>
            </a:r>
            <a:endParaRPr lang="en-US" dirty="0">
              <a:latin typeface="Cooper Black" panose="0208090404030B020404" pitchFamily="18" charset="77"/>
            </a:endParaRPr>
          </a:p>
        </p:txBody>
      </p:sp>
      <p:sp>
        <p:nvSpPr>
          <p:cNvPr id="10" name="TextBox 9">
            <a:extLst>
              <a:ext uri="{FF2B5EF4-FFF2-40B4-BE49-F238E27FC236}">
                <a16:creationId xmlns:a16="http://schemas.microsoft.com/office/drawing/2014/main" xmlns="" id="{0657C825-30A6-ED48-AEF3-76167E9FEEF8}"/>
              </a:ext>
            </a:extLst>
          </p:cNvPr>
          <p:cNvSpPr txBox="1"/>
          <p:nvPr/>
        </p:nvSpPr>
        <p:spPr>
          <a:xfrm>
            <a:off x="478955" y="1650835"/>
            <a:ext cx="11341771" cy="3139321"/>
          </a:xfrm>
          <a:prstGeom prst="rect">
            <a:avLst/>
          </a:prstGeom>
          <a:noFill/>
        </p:spPr>
        <p:txBody>
          <a:bodyPr wrap="square" rtlCol="0">
            <a:spAutoFit/>
          </a:bodyPr>
          <a:lstStyle/>
          <a:p>
            <a:r>
              <a:rPr lang="en-US" b="1" dirty="0" smtClean="0"/>
              <a:t>IB </a:t>
            </a:r>
            <a:r>
              <a:rPr lang="en-US" b="1" dirty="0" err="1" smtClean="0"/>
              <a:t>programmes</a:t>
            </a:r>
            <a:r>
              <a:rPr lang="en-US" b="1" dirty="0" smtClean="0"/>
              <a:t> emphasize learning how to learn, helping students interact effectively with the learning environments they encounter and encouraging them to value learning as an essential and integral part of their everyday lives. </a:t>
            </a:r>
          </a:p>
          <a:p>
            <a:endParaRPr lang="en-US" b="1" dirty="0" smtClean="0"/>
          </a:p>
          <a:p>
            <a:r>
              <a:rPr lang="en-US" b="1" dirty="0" smtClean="0"/>
              <a:t>The MYP is a challenging framework that encourages students to make practical connections between their studies and the real world.</a:t>
            </a:r>
          </a:p>
          <a:p>
            <a:endParaRPr lang="en-US" b="1" dirty="0" smtClean="0"/>
          </a:p>
          <a:p>
            <a:r>
              <a:rPr lang="en-US" b="1" dirty="0" smtClean="0"/>
              <a:t>The MYP is a five-year </a:t>
            </a:r>
            <a:r>
              <a:rPr lang="en-US" b="1" dirty="0" err="1" smtClean="0"/>
              <a:t>programme</a:t>
            </a:r>
            <a:r>
              <a:rPr lang="en-US" b="1" dirty="0" smtClean="0"/>
              <a:t>, which can be implemented in a partnership between schools, or in several abbreviated (two, three or four year) formats. Students who complete the MYP are well-prepared to undertake the IB Diploma </a:t>
            </a:r>
            <a:r>
              <a:rPr lang="en-US" b="1" dirty="0" err="1" smtClean="0"/>
              <a:t>Programme</a:t>
            </a:r>
            <a:r>
              <a:rPr lang="en-US" b="1" dirty="0" smtClean="0"/>
              <a:t> (DP). Currently Mountainside Middle School is a MYP school for years 1-3 and Desert Mountain High School is a MYP school for years 4-5.</a:t>
            </a:r>
            <a:endParaRPr lang="en-US" b="1" dirty="0"/>
          </a:p>
        </p:txBody>
      </p:sp>
      <p:pic>
        <p:nvPicPr>
          <p:cNvPr id="13" name="Content Placeholder 4">
            <a:extLst>
              <a:ext uri="{FF2B5EF4-FFF2-40B4-BE49-F238E27FC236}">
                <a16:creationId xmlns:a16="http://schemas.microsoft.com/office/drawing/2014/main" xmlns="" id="{16D3237E-2B28-CE40-B0E9-5ADDFAF34005}"/>
              </a:ext>
            </a:extLst>
          </p:cNvPr>
          <p:cNvPicPr>
            <a:picLocks noChangeAspect="1"/>
          </p:cNvPicPr>
          <p:nvPr/>
        </p:nvPicPr>
        <p:blipFill>
          <a:blip r:embed="rId3"/>
          <a:stretch>
            <a:fillRect/>
          </a:stretch>
        </p:blipFill>
        <p:spPr>
          <a:xfrm>
            <a:off x="478955" y="5642859"/>
            <a:ext cx="922425" cy="914114"/>
          </a:xfrm>
          <a:prstGeom prst="rect">
            <a:avLst/>
          </a:prstGeom>
        </p:spPr>
      </p:pic>
      <p:pic>
        <p:nvPicPr>
          <p:cNvPr id="14" name="Content Placeholder 4">
            <a:extLst>
              <a:ext uri="{FF2B5EF4-FFF2-40B4-BE49-F238E27FC236}">
                <a16:creationId xmlns:a16="http://schemas.microsoft.com/office/drawing/2014/main" xmlns="" id="{C9DA6C29-E95B-7748-8069-80AB19CFDA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3748" y="317354"/>
            <a:ext cx="4138863" cy="1277373"/>
          </a:xfrm>
          <a:prstGeom prst="rect">
            <a:avLst/>
          </a:prstGeom>
        </p:spPr>
      </p:pic>
      <p:sp>
        <p:nvSpPr>
          <p:cNvPr id="11" name="TextBox 10">
            <a:extLst>
              <a:ext uri="{FF2B5EF4-FFF2-40B4-BE49-F238E27FC236}">
                <a16:creationId xmlns:a16="http://schemas.microsoft.com/office/drawing/2014/main" xmlns="" id="{0657C825-30A6-ED48-AEF3-76167E9FEEF8}"/>
              </a:ext>
            </a:extLst>
          </p:cNvPr>
          <p:cNvSpPr txBox="1"/>
          <p:nvPr/>
        </p:nvSpPr>
        <p:spPr>
          <a:xfrm>
            <a:off x="1465267" y="5569511"/>
            <a:ext cx="10323962" cy="707886"/>
          </a:xfrm>
          <a:prstGeom prst="rect">
            <a:avLst/>
          </a:prstGeom>
          <a:noFill/>
        </p:spPr>
        <p:txBody>
          <a:bodyPr wrap="square" rtlCol="0">
            <a:spAutoFit/>
          </a:bodyPr>
          <a:lstStyle/>
          <a:p>
            <a:r>
              <a:rPr lang="en-US" sz="2000" b="1" dirty="0" smtClean="0">
                <a:solidFill>
                  <a:srgbClr val="1E4DCB"/>
                </a:solidFill>
              </a:rPr>
              <a:t>Desert Mountain High School (9</a:t>
            </a:r>
            <a:r>
              <a:rPr lang="en-US" sz="2000" b="1" baseline="30000" dirty="0" smtClean="0">
                <a:solidFill>
                  <a:srgbClr val="1E4DCB"/>
                </a:solidFill>
              </a:rPr>
              <a:t>th</a:t>
            </a:r>
            <a:r>
              <a:rPr lang="en-US" sz="2000" b="1" dirty="0" smtClean="0">
                <a:solidFill>
                  <a:srgbClr val="1E4DCB"/>
                </a:solidFill>
              </a:rPr>
              <a:t> and 10</a:t>
            </a:r>
            <a:r>
              <a:rPr lang="en-US" sz="2000" b="1" baseline="30000" dirty="0" smtClean="0">
                <a:solidFill>
                  <a:srgbClr val="1E4DCB"/>
                </a:solidFill>
              </a:rPr>
              <a:t>th</a:t>
            </a:r>
            <a:r>
              <a:rPr lang="en-US" sz="2000" b="1" dirty="0" smtClean="0">
                <a:solidFill>
                  <a:srgbClr val="1E4DCB"/>
                </a:solidFill>
              </a:rPr>
              <a:t> grade) is currently an IB MYP candidate school. We are working toward authorization in 2020. </a:t>
            </a:r>
            <a:endParaRPr lang="en-US" sz="2000" b="1" dirty="0">
              <a:solidFill>
                <a:srgbClr val="1E4DCB"/>
              </a:solidFill>
            </a:endParaRPr>
          </a:p>
        </p:txBody>
      </p:sp>
      <p:sp>
        <p:nvSpPr>
          <p:cNvPr id="3" name="Date Placeholder 2"/>
          <p:cNvSpPr>
            <a:spLocks noGrp="1"/>
          </p:cNvSpPr>
          <p:nvPr>
            <p:ph type="dt" sz="half" idx="10"/>
          </p:nvPr>
        </p:nvSpPr>
        <p:spPr/>
        <p:txBody>
          <a:bodyPr/>
          <a:lstStyle/>
          <a:p>
            <a:r>
              <a:rPr lang="en-US" smtClean="0"/>
              <a:t>10/02/18</a:t>
            </a:r>
            <a:endParaRPr lang="en-US" dirty="0"/>
          </a:p>
        </p:txBody>
      </p:sp>
    </p:spTree>
    <p:extLst>
      <p:ext uri="{BB962C8B-B14F-4D97-AF65-F5344CB8AC3E}">
        <p14:creationId xmlns:p14="http://schemas.microsoft.com/office/powerpoint/2010/main" val="7309057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fade">
                                      <p:cBhvr>
                                        <p:cTn id="11" dur="500"/>
                                        <p:tgtEl>
                                          <p:spTgt spid="10">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animEffect transition="in" filter="fade">
                                      <p:cBhvr>
                                        <p:cTn id="15" dur="500"/>
                                        <p:tgtEl>
                                          <p:spTgt spid="10">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par>
                                <p:cTn id="21" presetID="9"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childTnLst>
                          </p:cTn>
                        </p:par>
                        <p:par>
                          <p:cTn id="24" fill="hold">
                            <p:stCondLst>
                              <p:cond delay="500"/>
                            </p:stCondLst>
                            <p:childTnLst>
                              <p:par>
                                <p:cTn id="25" presetID="18" presetClass="entr" presetSubtype="1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down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69DD45-DBAD-734D-9C89-7410F5F07585}"/>
              </a:ext>
            </a:extLst>
          </p:cNvPr>
          <p:cNvSpPr>
            <a:spLocks noGrp="1"/>
          </p:cNvSpPr>
          <p:nvPr>
            <p:ph type="title"/>
          </p:nvPr>
        </p:nvSpPr>
        <p:spPr>
          <a:xfrm>
            <a:off x="467801" y="352924"/>
            <a:ext cx="7187990" cy="740462"/>
          </a:xfrm>
        </p:spPr>
        <p:txBody>
          <a:bodyPr/>
          <a:lstStyle/>
          <a:p>
            <a:r>
              <a:rPr lang="en-US" dirty="0" smtClean="0">
                <a:latin typeface="Cooper Black" panose="0208090404030B020404" pitchFamily="18" charset="77"/>
              </a:rPr>
              <a:t>What </a:t>
            </a:r>
            <a:r>
              <a:rPr lang="en-US" dirty="0">
                <a:latin typeface="Cooper Black" panose="0208090404030B020404" pitchFamily="18" charset="77"/>
              </a:rPr>
              <a:t>is </a:t>
            </a:r>
            <a:r>
              <a:rPr lang="en-US" dirty="0" smtClean="0">
                <a:latin typeface="Cooper Black" panose="0208090404030B020404" pitchFamily="18" charset="77"/>
              </a:rPr>
              <a:t>the MYP</a:t>
            </a:r>
            <a:br>
              <a:rPr lang="en-US" dirty="0" smtClean="0">
                <a:latin typeface="Cooper Black" panose="0208090404030B020404" pitchFamily="18" charset="77"/>
              </a:rPr>
            </a:br>
            <a:r>
              <a:rPr lang="en-US" dirty="0" smtClean="0">
                <a:latin typeface="Cooper Black" panose="0208090404030B020404" pitchFamily="18" charset="77"/>
              </a:rPr>
              <a:t>Personal Project?</a:t>
            </a:r>
            <a:endParaRPr lang="en-US" dirty="0">
              <a:latin typeface="Cooper Black" panose="0208090404030B020404" pitchFamily="18" charset="77"/>
            </a:endParaRPr>
          </a:p>
        </p:txBody>
      </p:sp>
      <p:sp>
        <p:nvSpPr>
          <p:cNvPr id="10" name="TextBox 9">
            <a:extLst>
              <a:ext uri="{FF2B5EF4-FFF2-40B4-BE49-F238E27FC236}">
                <a16:creationId xmlns:a16="http://schemas.microsoft.com/office/drawing/2014/main" xmlns="" id="{0657C825-30A6-ED48-AEF3-76167E9FEEF8}"/>
              </a:ext>
            </a:extLst>
          </p:cNvPr>
          <p:cNvSpPr txBox="1"/>
          <p:nvPr/>
        </p:nvSpPr>
        <p:spPr>
          <a:xfrm>
            <a:off x="478955" y="1743334"/>
            <a:ext cx="11341771" cy="4524315"/>
          </a:xfrm>
          <a:prstGeom prst="rect">
            <a:avLst/>
          </a:prstGeom>
          <a:noFill/>
        </p:spPr>
        <p:txBody>
          <a:bodyPr wrap="square" rtlCol="0">
            <a:spAutoFit/>
          </a:bodyPr>
          <a:lstStyle/>
          <a:p>
            <a:r>
              <a:rPr lang="en-US" sz="2400" b="1" dirty="0"/>
              <a:t>The aims of the MYP </a:t>
            </a:r>
            <a:r>
              <a:rPr lang="en-US" sz="2400" b="1" dirty="0" smtClean="0"/>
              <a:t>project </a:t>
            </a:r>
            <a:r>
              <a:rPr lang="en-US" sz="2400" b="1" dirty="0"/>
              <a:t>are to encourage and enable students to</a:t>
            </a:r>
            <a:r>
              <a:rPr lang="en-US" sz="2400" b="1" dirty="0" smtClean="0"/>
              <a:t>:</a:t>
            </a:r>
          </a:p>
          <a:p>
            <a:endParaRPr lang="en-US" sz="2400" b="1" dirty="0"/>
          </a:p>
          <a:p>
            <a:pPr marL="285750" indent="-285750">
              <a:buFont typeface="Arial" panose="020B0604020202020204" pitchFamily="34" charset="0"/>
              <a:buChar char="•"/>
            </a:pPr>
            <a:r>
              <a:rPr lang="en-US" sz="2400" b="1" dirty="0"/>
              <a:t>participate in a sustained, self-directed inquiry within a global context</a:t>
            </a:r>
          </a:p>
          <a:p>
            <a:pPr marL="285750" indent="-285750">
              <a:buFont typeface="Arial" panose="020B0604020202020204" pitchFamily="34" charset="0"/>
              <a:buChar char="•"/>
            </a:pPr>
            <a:r>
              <a:rPr lang="en-US" sz="2400" b="1" dirty="0"/>
              <a:t>generate creative new insights and develop deeper understandings through in-depth investigation</a:t>
            </a:r>
          </a:p>
          <a:p>
            <a:pPr marL="285750" indent="-285750">
              <a:buFont typeface="Arial" panose="020B0604020202020204" pitchFamily="34" charset="0"/>
              <a:buChar char="•"/>
            </a:pPr>
            <a:r>
              <a:rPr lang="en-US" sz="2400" b="1" dirty="0"/>
              <a:t>demonstrate the skills, attitudes and knowledge required to complete a project over an extended period of time</a:t>
            </a:r>
          </a:p>
          <a:p>
            <a:pPr marL="285750" indent="-285750">
              <a:buFont typeface="Arial" panose="020B0604020202020204" pitchFamily="34" charset="0"/>
              <a:buChar char="•"/>
            </a:pPr>
            <a:r>
              <a:rPr lang="en-US" sz="2400" b="1" dirty="0"/>
              <a:t>communicate effectively in a variety of situations</a:t>
            </a:r>
          </a:p>
          <a:p>
            <a:pPr marL="285750" indent="-285750">
              <a:buFont typeface="Arial" panose="020B0604020202020204" pitchFamily="34" charset="0"/>
              <a:buChar char="•"/>
            </a:pPr>
            <a:r>
              <a:rPr lang="en-US" sz="2400" b="1" dirty="0"/>
              <a:t>demonstrate responsible action through, or as a result of, learning</a:t>
            </a:r>
          </a:p>
          <a:p>
            <a:pPr marL="285750" indent="-285750">
              <a:buFont typeface="Arial" panose="020B0604020202020204" pitchFamily="34" charset="0"/>
              <a:buChar char="•"/>
            </a:pPr>
            <a:r>
              <a:rPr lang="en-US" sz="2400" b="1" dirty="0"/>
              <a:t>appreciate the process of learning and take pride in their accomplishments.</a:t>
            </a:r>
          </a:p>
          <a:p>
            <a:endParaRPr lang="en-US" sz="2400" dirty="0"/>
          </a:p>
        </p:txBody>
      </p:sp>
      <p:pic>
        <p:nvPicPr>
          <p:cNvPr id="13" name="Content Placeholder 4">
            <a:extLst>
              <a:ext uri="{FF2B5EF4-FFF2-40B4-BE49-F238E27FC236}">
                <a16:creationId xmlns:a16="http://schemas.microsoft.com/office/drawing/2014/main" xmlns="" id="{16D3237E-2B28-CE40-B0E9-5ADDFAF34005}"/>
              </a:ext>
            </a:extLst>
          </p:cNvPr>
          <p:cNvPicPr>
            <a:picLocks noChangeAspect="1"/>
          </p:cNvPicPr>
          <p:nvPr/>
        </p:nvPicPr>
        <p:blipFill>
          <a:blip r:embed="rId3"/>
          <a:stretch>
            <a:fillRect/>
          </a:stretch>
        </p:blipFill>
        <p:spPr>
          <a:xfrm>
            <a:off x="9980764" y="5486704"/>
            <a:ext cx="922425" cy="914114"/>
          </a:xfrm>
          <a:prstGeom prst="rect">
            <a:avLst/>
          </a:prstGeom>
        </p:spPr>
      </p:pic>
      <p:pic>
        <p:nvPicPr>
          <p:cNvPr id="14" name="Content Placeholder 4">
            <a:extLst>
              <a:ext uri="{FF2B5EF4-FFF2-40B4-BE49-F238E27FC236}">
                <a16:creationId xmlns:a16="http://schemas.microsoft.com/office/drawing/2014/main" xmlns="" id="{C9DA6C29-E95B-7748-8069-80AB19CFDA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3748" y="317354"/>
            <a:ext cx="4138863" cy="1277373"/>
          </a:xfrm>
          <a:prstGeom prst="rect">
            <a:avLst/>
          </a:prstGeom>
        </p:spPr>
      </p:pic>
      <p:sp>
        <p:nvSpPr>
          <p:cNvPr id="3" name="Date Placeholder 2"/>
          <p:cNvSpPr>
            <a:spLocks noGrp="1"/>
          </p:cNvSpPr>
          <p:nvPr>
            <p:ph type="dt" sz="half" idx="10"/>
          </p:nvPr>
        </p:nvSpPr>
        <p:spPr/>
        <p:txBody>
          <a:bodyPr/>
          <a:lstStyle/>
          <a:p>
            <a:r>
              <a:rPr lang="en-US" smtClean="0"/>
              <a:t>10/02/18</a:t>
            </a:r>
            <a:endParaRPr lang="en-US" dirty="0"/>
          </a:p>
        </p:txBody>
      </p:sp>
    </p:spTree>
    <p:extLst>
      <p:ext uri="{BB962C8B-B14F-4D97-AF65-F5344CB8AC3E}">
        <p14:creationId xmlns:p14="http://schemas.microsoft.com/office/powerpoint/2010/main" val="30697745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fade">
                                      <p:cBhvr>
                                        <p:cTn id="11" dur="500"/>
                                        <p:tgtEl>
                                          <p:spTgt spid="10">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500"/>
                                        <p:tgtEl>
                                          <p:spTgt spid="10">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500"/>
                                        <p:tgtEl>
                                          <p:spTgt spid="10">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animEffect transition="in" filter="fade">
                                      <p:cBhvr>
                                        <p:cTn id="23" dur="500"/>
                                        <p:tgtEl>
                                          <p:spTgt spid="10">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fade">
                                      <p:cBhvr>
                                        <p:cTn id="27" dur="500"/>
                                        <p:tgtEl>
                                          <p:spTgt spid="10">
                                            <p:txEl>
                                              <p:pRg st="6" end="6"/>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animEffect transition="in" filter="fade">
                                      <p:cBhvr>
                                        <p:cTn id="31" dur="500"/>
                                        <p:tgtEl>
                                          <p:spTgt spid="10">
                                            <p:txEl>
                                              <p:pRg st="7" end="7"/>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ssolv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69DD45-DBAD-734D-9C89-7410F5F07585}"/>
              </a:ext>
            </a:extLst>
          </p:cNvPr>
          <p:cNvSpPr>
            <a:spLocks noGrp="1"/>
          </p:cNvSpPr>
          <p:nvPr>
            <p:ph type="title"/>
          </p:nvPr>
        </p:nvSpPr>
        <p:spPr>
          <a:xfrm>
            <a:off x="467801" y="352924"/>
            <a:ext cx="7187990" cy="740462"/>
          </a:xfrm>
        </p:spPr>
        <p:txBody>
          <a:bodyPr/>
          <a:lstStyle/>
          <a:p>
            <a:r>
              <a:rPr lang="en-US" dirty="0" smtClean="0">
                <a:latin typeface="Cooper Black" panose="0208090404030B020404" pitchFamily="18" charset="77"/>
              </a:rPr>
              <a:t>What </a:t>
            </a:r>
            <a:r>
              <a:rPr lang="en-US" dirty="0">
                <a:latin typeface="Cooper Black" panose="0208090404030B020404" pitchFamily="18" charset="77"/>
              </a:rPr>
              <a:t>is </a:t>
            </a:r>
            <a:r>
              <a:rPr lang="en-US" dirty="0" smtClean="0">
                <a:latin typeface="Cooper Black" panose="0208090404030B020404" pitchFamily="18" charset="77"/>
              </a:rPr>
              <a:t>the MYP</a:t>
            </a:r>
            <a:br>
              <a:rPr lang="en-US" dirty="0" smtClean="0">
                <a:latin typeface="Cooper Black" panose="0208090404030B020404" pitchFamily="18" charset="77"/>
              </a:rPr>
            </a:br>
            <a:r>
              <a:rPr lang="en-US" dirty="0" smtClean="0">
                <a:latin typeface="Cooper Black" panose="0208090404030B020404" pitchFamily="18" charset="77"/>
              </a:rPr>
              <a:t>Personal Project?</a:t>
            </a:r>
            <a:endParaRPr lang="en-US" dirty="0">
              <a:latin typeface="Cooper Black" panose="0208090404030B020404" pitchFamily="18" charset="77"/>
            </a:endParaRPr>
          </a:p>
        </p:txBody>
      </p:sp>
      <p:sp>
        <p:nvSpPr>
          <p:cNvPr id="10" name="TextBox 9">
            <a:extLst>
              <a:ext uri="{FF2B5EF4-FFF2-40B4-BE49-F238E27FC236}">
                <a16:creationId xmlns:a16="http://schemas.microsoft.com/office/drawing/2014/main" xmlns="" id="{0657C825-30A6-ED48-AEF3-76167E9FEEF8}"/>
              </a:ext>
            </a:extLst>
          </p:cNvPr>
          <p:cNvSpPr txBox="1"/>
          <p:nvPr/>
        </p:nvSpPr>
        <p:spPr>
          <a:xfrm>
            <a:off x="467801" y="2052997"/>
            <a:ext cx="11341771" cy="3385542"/>
          </a:xfrm>
          <a:prstGeom prst="rect">
            <a:avLst/>
          </a:prstGeom>
          <a:noFill/>
        </p:spPr>
        <p:txBody>
          <a:bodyPr wrap="square" rtlCol="0">
            <a:spAutoFit/>
          </a:bodyPr>
          <a:lstStyle/>
          <a:p>
            <a:r>
              <a:rPr lang="en-US" sz="2800" b="1" dirty="0" smtClean="0"/>
              <a:t>Students will:</a:t>
            </a:r>
          </a:p>
          <a:p>
            <a:pPr marL="285750" indent="-285750">
              <a:buFont typeface="Arial" panose="020B0604020202020204" pitchFamily="34" charset="0"/>
              <a:buChar char="•"/>
            </a:pPr>
            <a:r>
              <a:rPr lang="en-US" sz="2800" b="1" dirty="0" smtClean="0"/>
              <a:t>Self select their topic based on their interests</a:t>
            </a:r>
          </a:p>
          <a:p>
            <a:pPr marL="285750" indent="-285750">
              <a:buFont typeface="Arial" panose="020B0604020202020204" pitchFamily="34" charset="0"/>
              <a:buChar char="•"/>
            </a:pPr>
            <a:r>
              <a:rPr lang="en-US" sz="2800" b="1" dirty="0" smtClean="0"/>
              <a:t>Work with a teacher mentor who will encourage and guide </a:t>
            </a:r>
          </a:p>
          <a:p>
            <a:pPr marL="285750" indent="-285750">
              <a:buFont typeface="Arial" panose="020B0604020202020204" pitchFamily="34" charset="0"/>
              <a:buChar char="•"/>
            </a:pPr>
            <a:r>
              <a:rPr lang="en-US" sz="2800" b="1" dirty="0" smtClean="0"/>
              <a:t>Create an action plan to achieve their goals</a:t>
            </a:r>
          </a:p>
          <a:p>
            <a:pPr marL="285750" indent="-285750">
              <a:buFont typeface="Arial" panose="020B0604020202020204" pitchFamily="34" charset="0"/>
              <a:buChar char="•"/>
            </a:pPr>
            <a:r>
              <a:rPr lang="en-US" sz="2800" b="1" dirty="0" smtClean="0"/>
              <a:t>Present their final results in late spring to </a:t>
            </a:r>
            <a:r>
              <a:rPr lang="en-US" sz="2800" b="1" smtClean="0"/>
              <a:t>students, teachers </a:t>
            </a:r>
            <a:r>
              <a:rPr lang="en-US" sz="2800" b="1" dirty="0" smtClean="0"/>
              <a:t>and community members</a:t>
            </a:r>
          </a:p>
          <a:p>
            <a:pPr marL="285750" indent="-285750">
              <a:buFont typeface="Arial" panose="020B0604020202020204" pitchFamily="34" charset="0"/>
              <a:buChar char="•"/>
            </a:pPr>
            <a:r>
              <a:rPr lang="en-US" sz="2800" b="1" dirty="0" smtClean="0"/>
              <a:t>Mr. Knox is the IB MYP Personal Project Coordinator</a:t>
            </a:r>
            <a:endParaRPr lang="en-US" sz="2800" b="1" dirty="0"/>
          </a:p>
          <a:p>
            <a:endParaRPr lang="en-US" dirty="0"/>
          </a:p>
        </p:txBody>
      </p:sp>
      <p:pic>
        <p:nvPicPr>
          <p:cNvPr id="13" name="Content Placeholder 4">
            <a:extLst>
              <a:ext uri="{FF2B5EF4-FFF2-40B4-BE49-F238E27FC236}">
                <a16:creationId xmlns:a16="http://schemas.microsoft.com/office/drawing/2014/main" xmlns="" id="{16D3237E-2B28-CE40-B0E9-5ADDFAF34005}"/>
              </a:ext>
            </a:extLst>
          </p:cNvPr>
          <p:cNvPicPr>
            <a:picLocks noChangeAspect="1"/>
          </p:cNvPicPr>
          <p:nvPr/>
        </p:nvPicPr>
        <p:blipFill>
          <a:blip r:embed="rId3"/>
          <a:stretch>
            <a:fillRect/>
          </a:stretch>
        </p:blipFill>
        <p:spPr>
          <a:xfrm>
            <a:off x="478955" y="5642859"/>
            <a:ext cx="922425" cy="914114"/>
          </a:xfrm>
          <a:prstGeom prst="rect">
            <a:avLst/>
          </a:prstGeom>
        </p:spPr>
      </p:pic>
      <p:pic>
        <p:nvPicPr>
          <p:cNvPr id="14" name="Content Placeholder 4">
            <a:extLst>
              <a:ext uri="{FF2B5EF4-FFF2-40B4-BE49-F238E27FC236}">
                <a16:creationId xmlns:a16="http://schemas.microsoft.com/office/drawing/2014/main" xmlns="" id="{C9DA6C29-E95B-7748-8069-80AB19CFDA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3748" y="317354"/>
            <a:ext cx="4138863" cy="1277373"/>
          </a:xfrm>
          <a:prstGeom prst="rect">
            <a:avLst/>
          </a:prstGeom>
        </p:spPr>
      </p:pic>
      <p:sp>
        <p:nvSpPr>
          <p:cNvPr id="3" name="Date Placeholder 2"/>
          <p:cNvSpPr>
            <a:spLocks noGrp="1"/>
          </p:cNvSpPr>
          <p:nvPr>
            <p:ph type="dt" sz="half" idx="10"/>
          </p:nvPr>
        </p:nvSpPr>
        <p:spPr/>
        <p:txBody>
          <a:bodyPr/>
          <a:lstStyle/>
          <a:p>
            <a:r>
              <a:rPr lang="en-US" smtClean="0"/>
              <a:t>10/02/18</a:t>
            </a:r>
            <a:endParaRPr lang="en-US" dirty="0"/>
          </a:p>
        </p:txBody>
      </p:sp>
    </p:spTree>
    <p:extLst>
      <p:ext uri="{BB962C8B-B14F-4D97-AF65-F5344CB8AC3E}">
        <p14:creationId xmlns:p14="http://schemas.microsoft.com/office/powerpoint/2010/main" val="40056325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500"/>
                                        <p:tgtEl>
                                          <p:spTgt spid="10">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500"/>
                                        <p:tgtEl>
                                          <p:spTgt spid="10">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500"/>
                                        <p:tgtEl>
                                          <p:spTgt spid="10">
                                            <p:txEl>
                                              <p:pRg st="5" end="5"/>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28300</TotalTime>
  <Words>2029</Words>
  <Application>Microsoft Macintosh PowerPoint</Application>
  <PresentationFormat>Widescreen</PresentationFormat>
  <Paragraphs>287</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Calibri</vt:lpstr>
      <vt:lpstr>Century Gothic</vt:lpstr>
      <vt:lpstr>Cooper Black</vt:lpstr>
      <vt:lpstr>Wingdings</vt:lpstr>
      <vt:lpstr>Wingdings 3</vt:lpstr>
      <vt:lpstr>Arial</vt:lpstr>
      <vt:lpstr>Ion</vt:lpstr>
      <vt:lpstr>How To Speak IB</vt:lpstr>
      <vt:lpstr>What is IBPA?</vt:lpstr>
      <vt:lpstr>How are your donations used?</vt:lpstr>
      <vt:lpstr>TIME TO UNSCRAMBLE  THE IB ALPHABET SOUP!!!</vt:lpstr>
      <vt:lpstr>What is IB?</vt:lpstr>
      <vt:lpstr>IB Programme Offerings</vt:lpstr>
      <vt:lpstr>What is MYP?</vt:lpstr>
      <vt:lpstr>What is the MYP Personal Project?</vt:lpstr>
      <vt:lpstr>What is the MYP Personal Project?</vt:lpstr>
      <vt:lpstr>What is IB DP?</vt:lpstr>
      <vt:lpstr>What are SL / HL classes?</vt:lpstr>
      <vt:lpstr>What is IB DP?</vt:lpstr>
      <vt:lpstr>What is TOK?</vt:lpstr>
      <vt:lpstr>What is the EE?</vt:lpstr>
      <vt:lpstr>What are CAS hours?</vt:lpstr>
      <vt:lpstr>What is IB DP?</vt:lpstr>
      <vt:lpstr>What is IOP?</vt:lpstr>
      <vt:lpstr>What is an IA?</vt:lpstr>
      <vt:lpstr>What is an External Assessment(EA)?</vt:lpstr>
      <vt:lpstr>How to earn an IB diploma</vt:lpstr>
      <vt:lpstr>Why choose IB DP?</vt:lpstr>
      <vt:lpstr>How does IB DP benefit college bound students?</vt:lpstr>
      <vt:lpstr>Was tonight’s Parent Ed helpful?</vt:lpstr>
    </vt:vector>
  </TitlesOfParts>
  <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Speak IB</dc:title>
  <dc:creator>Mackenzie J</dc:creator>
  <cp:lastModifiedBy>Miyako Ichikawa</cp:lastModifiedBy>
  <cp:revision>174</cp:revision>
  <cp:lastPrinted>2018-10-01T03:46:53Z</cp:lastPrinted>
  <dcterms:created xsi:type="dcterms:W3CDTF">2018-09-02T22:42:58Z</dcterms:created>
  <dcterms:modified xsi:type="dcterms:W3CDTF">2019-09-23T23:26:12Z</dcterms:modified>
</cp:coreProperties>
</file>