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</p:sldMasterIdLst>
  <p:notesMasterIdLst>
    <p:notesMasterId r:id="rId13"/>
  </p:notesMasterIdLst>
  <p:handoutMasterIdLst>
    <p:handoutMasterId r:id="rId14"/>
  </p:handoutMasterIdLst>
  <p:sldIdLst>
    <p:sldId id="256" r:id="rId2"/>
    <p:sldId id="330" r:id="rId3"/>
    <p:sldId id="257" r:id="rId4"/>
    <p:sldId id="324" r:id="rId5"/>
    <p:sldId id="334" r:id="rId6"/>
    <p:sldId id="319" r:id="rId7"/>
    <p:sldId id="328" r:id="rId8"/>
    <p:sldId id="329" r:id="rId9"/>
    <p:sldId id="327" r:id="rId10"/>
    <p:sldId id="332" r:id="rId11"/>
    <p:sldId id="33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D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62"/>
    <p:restoredTop sz="86427"/>
  </p:normalViewPr>
  <p:slideViewPr>
    <p:cSldViewPr snapToGrid="0" snapToObjects="1">
      <p:cViewPr varScale="1">
        <p:scale>
          <a:sx n="114" d="100"/>
          <a:sy n="114" d="100"/>
        </p:scale>
        <p:origin x="184" y="168"/>
      </p:cViewPr>
      <p:guideLst/>
    </p:cSldViewPr>
  </p:slideViewPr>
  <p:outlineViewPr>
    <p:cViewPr>
      <p:scale>
        <a:sx n="33" d="100"/>
        <a:sy n="33" d="100"/>
      </p:scale>
      <p:origin x="0" y="-82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>
        <p:scale>
          <a:sx n="70" d="100"/>
          <a:sy n="70" d="100"/>
        </p:scale>
        <p:origin x="3112" y="-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B71E2-EBB8-2746-A4B6-2FE796BCA3D1}" type="datetimeFigureOut">
              <a:rPr lang="en-US" smtClean="0"/>
              <a:t>10/3/20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AAF96-8F2A-784D-9A2D-2002D8F53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98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5C285-D122-B846-AC14-A91F8E22A8AF}" type="datetimeFigureOut">
              <a:rPr lang="en-US" smtClean="0"/>
              <a:t>10/3/20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4A8E1-215B-6C47-B658-C2336BDC0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65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4A8E1-215B-6C47-B658-C2336BDC05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09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4A8E1-215B-6C47-B658-C2336BDC05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17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4A8E1-215B-6C47-B658-C2336BDC05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05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4A8E1-215B-6C47-B658-C2336BDC05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700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4A8E1-215B-6C47-B658-C2336BDC05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14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4A8E1-215B-6C47-B658-C2336BDC05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71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4A8E1-215B-6C47-B658-C2336BDC05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19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4A8E1-215B-6C47-B658-C2336BDC05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6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4A8E1-215B-6C47-B658-C2336BDC05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1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4A8E1-215B-6C47-B658-C2336BDC05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40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4A8E1-215B-6C47-B658-C2336BDC05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745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10/02/18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10/02/18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10/02/18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10/02/18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10/02/18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10/02/18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10/02/18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10/02/18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10/02/18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10/02/18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10/02/18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10/02/18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10/02/18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10/02/18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10/02/18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10/02/18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10/02/18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111" y="452718"/>
            <a:ext cx="10925779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111" y="2052918"/>
            <a:ext cx="10925779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111" y="6400818"/>
            <a:ext cx="949733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10/02/18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47523" y="6400818"/>
            <a:ext cx="3411367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676901" y="6400818"/>
            <a:ext cx="838199" cy="40486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1913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DEA7B-1F4A-D345-83B8-0ACA13BEC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112" y="945299"/>
            <a:ext cx="4802187" cy="330838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Cooper Black" panose="0208090404030B020404" pitchFamily="18" charset="77"/>
              </a:rPr>
              <a:t>IB PARENT COFFEE</a:t>
            </a:r>
            <a:br>
              <a:rPr lang="en-US" dirty="0">
                <a:latin typeface="Cooper Black" panose="0208090404030B020404" pitchFamily="18" charset="77"/>
              </a:rPr>
            </a:br>
            <a:r>
              <a:rPr lang="en-US" sz="3100" dirty="0">
                <a:latin typeface="Cooper Black" panose="0208090404030B020404" pitchFamily="18" charset="77"/>
              </a:rPr>
              <a:t>Sept 21 &amp; 29, </a:t>
            </a:r>
            <a:r>
              <a:rPr lang="en-US" sz="3100">
                <a:latin typeface="Cooper Black" panose="0208090404030B020404" pitchFamily="18" charset="77"/>
              </a:rPr>
              <a:t>2020 </a:t>
            </a:r>
            <a:br>
              <a:rPr lang="en-US" sz="3100">
                <a:latin typeface="Cooper Black" panose="0208090404030B020404" pitchFamily="18" charset="77"/>
              </a:rPr>
            </a:br>
            <a:r>
              <a:rPr lang="en-US" sz="3100">
                <a:latin typeface="Cooper Black" panose="0208090404030B020404" pitchFamily="18" charset="77"/>
              </a:rPr>
              <a:t>via </a:t>
            </a:r>
            <a:r>
              <a:rPr lang="en-US" sz="3100" dirty="0">
                <a:latin typeface="Cooper Black" panose="0208090404030B020404" pitchFamily="18" charset="77"/>
              </a:rPr>
              <a:t>Zoom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5695C8-05E3-A04A-871A-4DD11A837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2112" y="4763342"/>
            <a:ext cx="4802187" cy="1485055"/>
          </a:xfrm>
        </p:spPr>
        <p:txBody>
          <a:bodyPr>
            <a:normAutofit/>
          </a:bodyPr>
          <a:lstStyle/>
          <a:p>
            <a:r>
              <a:rPr lang="en-US" dirty="0"/>
              <a:t>Presented by the Desert Mountain International Baccalaureate parent Association </a:t>
            </a:r>
          </a:p>
          <a:p>
            <a:r>
              <a:rPr lang="en-US" dirty="0"/>
              <a:t>DM IBPA</a:t>
            </a:r>
          </a:p>
        </p:txBody>
      </p:sp>
      <p:pic>
        <p:nvPicPr>
          <p:cNvPr id="1032" name="Picture 8" descr="ownload Coffee Cup Transparent Background - Free Transparent PNG Im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" r="2476" b="2"/>
          <a:stretch/>
        </p:blipFill>
        <p:spPr bwMode="auto">
          <a:xfrm>
            <a:off x="607848" y="609601"/>
            <a:ext cx="5486561" cy="56387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92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9DD45-DBAD-734D-9C89-7410F5F07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96" y="351380"/>
            <a:ext cx="8916836" cy="740462"/>
          </a:xfrm>
        </p:spPr>
        <p:txBody>
          <a:bodyPr/>
          <a:lstStyle/>
          <a:p>
            <a:r>
              <a:rPr lang="en-US" dirty="0">
                <a:latin typeface="Cooper Black" panose="0208090404030B020404" pitchFamily="18" charset="77"/>
              </a:rPr>
              <a:t>Guest Speaker</a:t>
            </a:r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16D3237E-2B28-CE40-B0E9-5ADDFAF34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4134" y="351380"/>
            <a:ext cx="1826376" cy="180992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408613" y="2029646"/>
            <a:ext cx="7246180" cy="3571875"/>
            <a:chOff x="1813809" y="2029646"/>
            <a:chExt cx="7246180" cy="357187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67E5E91-9568-F34D-8A97-D237311A87FB}"/>
                </a:ext>
              </a:extLst>
            </p:cNvPr>
            <p:cNvSpPr txBox="1"/>
            <p:nvPr/>
          </p:nvSpPr>
          <p:spPr>
            <a:xfrm>
              <a:off x="1813809" y="2769143"/>
              <a:ext cx="3048285" cy="20928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2800" b="1" dirty="0"/>
                <a:t>Dr. Lisa Hirsch</a:t>
              </a:r>
            </a:p>
            <a:p>
              <a:pPr algn="r"/>
              <a:r>
                <a:rPr lang="en-US" sz="2800" dirty="0"/>
                <a:t>DMHS Principal</a:t>
              </a:r>
            </a:p>
            <a:p>
              <a:pPr algn="r"/>
              <a:endParaRPr lang="en-US" sz="2800" dirty="0"/>
            </a:p>
            <a:p>
              <a:pPr algn="r"/>
              <a:r>
                <a:rPr lang="en-US" sz="2800" dirty="0"/>
                <a:t>IB FAQs</a:t>
              </a:r>
            </a:p>
            <a:p>
              <a:pPr>
                <a:tabLst>
                  <a:tab pos="2159000" algn="r"/>
                  <a:tab pos="2511425" algn="l"/>
                </a:tabLst>
              </a:pPr>
              <a:endParaRPr lang="en-US" dirty="0"/>
            </a:p>
          </p:txBody>
        </p:sp>
        <p:pic>
          <p:nvPicPr>
            <p:cNvPr id="14338" name="Picture 2" descr="r. Lisa Hirsch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6239" y="2029646"/>
              <a:ext cx="3333750" cy="357187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65596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ownload Coffee Cup Transparent Background - Free Transparent PNG Im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" r="2476" b="2"/>
          <a:stretch/>
        </p:blipFill>
        <p:spPr bwMode="auto">
          <a:xfrm>
            <a:off x="622838" y="609601"/>
            <a:ext cx="5486561" cy="56387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7096123" y="624724"/>
            <a:ext cx="3766353" cy="5608553"/>
            <a:chOff x="7096123" y="560229"/>
            <a:chExt cx="3766353" cy="560855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67E5E91-9568-F34D-8A97-D237311A87FB}"/>
                </a:ext>
              </a:extLst>
            </p:cNvPr>
            <p:cNvSpPr txBox="1"/>
            <p:nvPr/>
          </p:nvSpPr>
          <p:spPr>
            <a:xfrm>
              <a:off x="8129872" y="560229"/>
              <a:ext cx="27326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Website: </a:t>
              </a:r>
              <a:br>
                <a:rPr lang="en-US" sz="2400" dirty="0"/>
              </a:br>
              <a:r>
                <a:rPr lang="en-US" sz="2400" b="1" dirty="0" err="1"/>
                <a:t>dmibpa.org</a:t>
              </a:r>
              <a:endParaRPr lang="en-US" sz="2400" b="1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7096123" y="623583"/>
              <a:ext cx="735481" cy="704289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67E5E91-9568-F34D-8A97-D237311A87FB}"/>
                </a:ext>
              </a:extLst>
            </p:cNvPr>
            <p:cNvSpPr txBox="1"/>
            <p:nvPr/>
          </p:nvSpPr>
          <p:spPr>
            <a:xfrm>
              <a:off x="8129872" y="1717862"/>
              <a:ext cx="27326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Page: </a:t>
              </a:r>
              <a:br>
                <a:rPr lang="en-US" sz="2400" dirty="0"/>
              </a:br>
              <a:r>
                <a:rPr lang="en-US" sz="2400" b="1" dirty="0" err="1"/>
                <a:t>dmibpa.org</a:t>
              </a:r>
              <a:endParaRPr lang="en-US" sz="2400" b="1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096123" y="1781216"/>
              <a:ext cx="735481" cy="704289"/>
              <a:chOff x="542919" y="2081017"/>
              <a:chExt cx="735481" cy="704289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542919" y="2081017"/>
                <a:ext cx="735481" cy="704289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6" descr="acebook Logo PNG, Facebook Logo Transparent Background - FreeIcons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89" r="18449"/>
              <a:stretch/>
            </p:blipFill>
            <p:spPr bwMode="auto">
              <a:xfrm>
                <a:off x="575228" y="2130644"/>
                <a:ext cx="670862" cy="6050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67E5E91-9568-F34D-8A97-D237311A87FB}"/>
                </a:ext>
              </a:extLst>
            </p:cNvPr>
            <p:cNvSpPr txBox="1"/>
            <p:nvPr/>
          </p:nvSpPr>
          <p:spPr>
            <a:xfrm>
              <a:off x="8129872" y="2921875"/>
              <a:ext cx="27326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Group: </a:t>
              </a:r>
              <a:br>
                <a:rPr lang="en-US" sz="2400" dirty="0"/>
              </a:br>
              <a:r>
                <a:rPr lang="en-US" sz="2400" b="1" dirty="0"/>
                <a:t>DM IB Parents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7096123" y="2985229"/>
              <a:ext cx="735481" cy="704289"/>
              <a:chOff x="542919" y="2081017"/>
              <a:chExt cx="735481" cy="704289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542919" y="2081017"/>
                <a:ext cx="735481" cy="704289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6" descr="acebook Logo PNG, Facebook Logo Transparent Background - FreeIcons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89" r="18449"/>
              <a:stretch/>
            </p:blipFill>
            <p:spPr bwMode="auto">
              <a:xfrm>
                <a:off x="575228" y="2130644"/>
                <a:ext cx="670862" cy="6050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67E5E91-9568-F34D-8A97-D237311A87FB}"/>
                </a:ext>
              </a:extLst>
            </p:cNvPr>
            <p:cNvSpPr txBox="1"/>
            <p:nvPr/>
          </p:nvSpPr>
          <p:spPr>
            <a:xfrm>
              <a:off x="8129872" y="4133772"/>
              <a:ext cx="27326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Twitter: </a:t>
              </a:r>
              <a:br>
                <a:rPr lang="en-US" sz="2400" dirty="0"/>
              </a:br>
              <a:r>
                <a:rPr lang="en-US" sz="2400" dirty="0"/>
                <a:t>@</a:t>
              </a:r>
              <a:r>
                <a:rPr lang="en-US" sz="2400" b="1" dirty="0" err="1"/>
                <a:t>dmibpa</a:t>
              </a:r>
              <a:endParaRPr lang="en-US" sz="2400" b="1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67E5E91-9568-F34D-8A97-D237311A87FB}"/>
                </a:ext>
              </a:extLst>
            </p:cNvPr>
            <p:cNvSpPr txBox="1"/>
            <p:nvPr/>
          </p:nvSpPr>
          <p:spPr>
            <a:xfrm>
              <a:off x="8129872" y="5337785"/>
              <a:ext cx="27326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Instagram: </a:t>
              </a:r>
              <a:br>
                <a:rPr lang="en-US" sz="2400" dirty="0"/>
              </a:br>
              <a:r>
                <a:rPr lang="en-US" sz="2400" b="1" dirty="0" err="1"/>
                <a:t>dmibpa</a:t>
              </a:r>
              <a:endParaRPr lang="en-US" sz="2400" b="1" dirty="0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7096123" y="4197126"/>
              <a:ext cx="735481" cy="704289"/>
              <a:chOff x="7081133" y="4676810"/>
              <a:chExt cx="735481" cy="704289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7081133" y="4676810"/>
                <a:ext cx="735481" cy="704289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24842" y="4744600"/>
                <a:ext cx="648063" cy="568708"/>
              </a:xfrm>
              <a:prstGeom prst="rect">
                <a:avLst/>
              </a:prstGeom>
            </p:spPr>
          </p:pic>
        </p:grpSp>
        <p:grpSp>
          <p:nvGrpSpPr>
            <p:cNvPr id="28" name="Group 27"/>
            <p:cNvGrpSpPr/>
            <p:nvPr/>
          </p:nvGrpSpPr>
          <p:grpSpPr>
            <a:xfrm>
              <a:off x="7096123" y="5401139"/>
              <a:ext cx="735481" cy="704289"/>
              <a:chOff x="7096123" y="5880823"/>
              <a:chExt cx="735481" cy="704289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7096123" y="5880823"/>
                <a:ext cx="735481" cy="704289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2" name="Picture 10" descr="ownload Free png Download INSTAGRAM LOGO ICON Free PNG transparent i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41627" y="5910731"/>
                <a:ext cx="644473" cy="6444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6" name="Title 1">
            <a:extLst>
              <a:ext uri="{FF2B5EF4-FFF2-40B4-BE49-F238E27FC236}">
                <a16:creationId xmlns:a16="http://schemas.microsoft.com/office/drawing/2014/main" id="{FF69DD45-DBAD-734D-9C89-7410F5F07585}"/>
              </a:ext>
            </a:extLst>
          </p:cNvPr>
          <p:cNvSpPr txBox="1">
            <a:spLocks/>
          </p:cNvSpPr>
          <p:nvPr/>
        </p:nvSpPr>
        <p:spPr>
          <a:xfrm>
            <a:off x="1089164" y="5780317"/>
            <a:ext cx="4553909" cy="9059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400" dirty="0">
                <a:latin typeface="Cooper Black" panose="0208090404030B020404" pitchFamily="18" charset="77"/>
              </a:rPr>
              <a:t>Thank you!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384086" y="3274937"/>
            <a:ext cx="1964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oper Black" panose="0208090404030B020404" pitchFamily="18" charset="77"/>
              </a:rPr>
              <a:t>IBPA</a:t>
            </a:r>
            <a:endParaRPr lang="en-US" sz="54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5438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9DD45-DBAD-734D-9C89-7410F5F07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97" y="351380"/>
            <a:ext cx="7187990" cy="740462"/>
          </a:xfrm>
        </p:spPr>
        <p:txBody>
          <a:bodyPr/>
          <a:lstStyle/>
          <a:p>
            <a:r>
              <a:rPr lang="en-US" dirty="0">
                <a:latin typeface="Cooper Black" panose="0208090404030B020404" pitchFamily="18" charset="77"/>
              </a:rPr>
              <a:t>What is IBPA?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7E5E91-9568-F34D-8A97-D237311A87FB}"/>
              </a:ext>
            </a:extLst>
          </p:cNvPr>
          <p:cNvSpPr txBox="1"/>
          <p:nvPr/>
        </p:nvSpPr>
        <p:spPr>
          <a:xfrm>
            <a:off x="467797" y="1129012"/>
            <a:ext cx="87910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IB Parent Association is a non-profit organization run by parent volunteers who support the students, their families and teachers in the DMHS IB DP and IB MYP programs and is solely funded by donations.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D2C694-0E21-394E-A9B9-ABD77AF7F667}"/>
              </a:ext>
            </a:extLst>
          </p:cNvPr>
          <p:cNvSpPr txBox="1"/>
          <p:nvPr/>
        </p:nvSpPr>
        <p:spPr>
          <a:xfrm>
            <a:off x="467797" y="3083555"/>
            <a:ext cx="76674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atin typeface="Cooper Black" panose="0208090404030B020404" pitchFamily="18" charset="77"/>
              </a:rPr>
              <a:t>How does IBPA do this?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BE40AF-23BA-2B4A-B4CA-BDAE5C137268}"/>
              </a:ext>
            </a:extLst>
          </p:cNvPr>
          <p:cNvSpPr txBox="1"/>
          <p:nvPr/>
        </p:nvSpPr>
        <p:spPr>
          <a:xfrm>
            <a:off x="467797" y="3866643"/>
            <a:ext cx="113417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IBPA focuses on building a community around the IB Programs by: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Funding “enrichment tools” for IB classes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Creating IB social events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Hosting Parent Education sessions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Orchestrating the IB Recognition Event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Supporting the IB Administration with their needs</a:t>
            </a:r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16D3237E-2B28-CE40-B0E9-5ADDFAF34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4134" y="351380"/>
            <a:ext cx="1826376" cy="180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9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9DD45-DBAD-734D-9C89-7410F5F07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96" y="351380"/>
            <a:ext cx="8916836" cy="740462"/>
          </a:xfrm>
        </p:spPr>
        <p:txBody>
          <a:bodyPr/>
          <a:lstStyle/>
          <a:p>
            <a:r>
              <a:rPr lang="en-US" dirty="0">
                <a:latin typeface="Cooper Black" panose="0208090404030B020404" pitchFamily="18" charset="77"/>
              </a:rPr>
              <a:t>2020-21 IBPA Board Volunteers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7E5E91-9568-F34D-8A97-D237311A87FB}"/>
              </a:ext>
            </a:extLst>
          </p:cNvPr>
          <p:cNvSpPr txBox="1"/>
          <p:nvPr/>
        </p:nvSpPr>
        <p:spPr>
          <a:xfrm>
            <a:off x="57158" y="2247979"/>
            <a:ext cx="57098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Chair</a:t>
            </a:r>
          </a:p>
          <a:p>
            <a:pPr algn="r"/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Secretary</a:t>
            </a:r>
          </a:p>
          <a:p>
            <a:pPr algn="r"/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Treasurer</a:t>
            </a:r>
          </a:p>
          <a:p>
            <a:pPr algn="r"/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Communications</a:t>
            </a:r>
          </a:p>
          <a:p>
            <a:pPr algn="r"/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Chair-Hospitality &amp; Teacher Requests</a:t>
            </a:r>
          </a:p>
          <a:p>
            <a:pPr algn="r"/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Chair-Fundraising</a:t>
            </a:r>
          </a:p>
          <a:p>
            <a:pPr algn="r"/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Chair-IB Recognition Event</a:t>
            </a:r>
          </a:p>
          <a:p>
            <a:pPr algn="r"/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Proctoring Coordinator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D2C694-0E21-394E-A9B9-ABD77AF7F667}"/>
              </a:ext>
            </a:extLst>
          </p:cNvPr>
          <p:cNvSpPr txBox="1"/>
          <p:nvPr/>
        </p:nvSpPr>
        <p:spPr>
          <a:xfrm>
            <a:off x="537301" y="5370893"/>
            <a:ext cx="111173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r-IN" sz="4200" dirty="0">
                <a:latin typeface="Cooper Black" panose="0208090404030B020404" pitchFamily="18" charset="77"/>
              </a:rPr>
              <a:t>…</a:t>
            </a:r>
            <a:r>
              <a:rPr lang="en-US" sz="4200" dirty="0">
                <a:latin typeface="Cooper Black" panose="0208090404030B020404" pitchFamily="18" charset="77"/>
              </a:rPr>
              <a:t>. and YOU!  Yes, we need you!</a:t>
            </a:r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16D3237E-2B28-CE40-B0E9-5ADDFAF34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4134" y="351380"/>
            <a:ext cx="1826376" cy="18099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67E5E91-9568-F34D-8A97-D237311A87FB}"/>
              </a:ext>
            </a:extLst>
          </p:cNvPr>
          <p:cNvSpPr txBox="1"/>
          <p:nvPr/>
        </p:nvSpPr>
        <p:spPr>
          <a:xfrm>
            <a:off x="5819011" y="2247979"/>
            <a:ext cx="98000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Miyako Ichikawa</a:t>
            </a:r>
            <a:r>
              <a:rPr lang="en-US" sz="2400" dirty="0"/>
              <a:t> - IB Senior</a:t>
            </a:r>
          </a:p>
          <a:p>
            <a:r>
              <a:rPr lang="en-US" sz="2400" b="1" dirty="0"/>
              <a:t>Regina de Jong</a:t>
            </a:r>
            <a:r>
              <a:rPr lang="en-US" sz="2400" dirty="0"/>
              <a:t> - IB Junior</a:t>
            </a:r>
          </a:p>
          <a:p>
            <a:r>
              <a:rPr lang="en-US" sz="2400" b="1" dirty="0"/>
              <a:t>Rebecca Smith</a:t>
            </a:r>
            <a:r>
              <a:rPr lang="en-US" sz="2400" dirty="0"/>
              <a:t> - IB Junior</a:t>
            </a:r>
          </a:p>
          <a:p>
            <a:r>
              <a:rPr lang="en-US" sz="2400" b="1" dirty="0"/>
              <a:t>Sara </a:t>
            </a:r>
            <a:r>
              <a:rPr lang="en-US" sz="2400" b="1" dirty="0" err="1"/>
              <a:t>Persson</a:t>
            </a:r>
            <a:r>
              <a:rPr lang="en-US" sz="2400" dirty="0"/>
              <a:t> - IB Junior &amp; Sophomore</a:t>
            </a:r>
          </a:p>
          <a:p>
            <a:r>
              <a:rPr lang="en-US" sz="2400" b="1" dirty="0"/>
              <a:t>Dina Cohen</a:t>
            </a:r>
            <a:r>
              <a:rPr lang="en-US" sz="2400" dirty="0"/>
              <a:t> - IB Senior</a:t>
            </a:r>
          </a:p>
          <a:p>
            <a:r>
              <a:rPr lang="en-US" sz="2400" b="1" dirty="0"/>
              <a:t>Allison Heron</a:t>
            </a:r>
            <a:r>
              <a:rPr lang="en-US" sz="2400" dirty="0"/>
              <a:t> - IB Junior</a:t>
            </a:r>
          </a:p>
          <a:p>
            <a:r>
              <a:rPr lang="en-US" sz="2400" b="1" dirty="0" err="1"/>
              <a:t>Charu</a:t>
            </a:r>
            <a:r>
              <a:rPr lang="en-US" sz="2400" b="1" dirty="0"/>
              <a:t> </a:t>
            </a:r>
            <a:r>
              <a:rPr lang="en-US" sz="2400" b="1" dirty="0" err="1"/>
              <a:t>Kaiwar</a:t>
            </a:r>
            <a:r>
              <a:rPr lang="en-US" sz="2400" dirty="0"/>
              <a:t> - IB Junior </a:t>
            </a:r>
          </a:p>
          <a:p>
            <a:r>
              <a:rPr lang="en-US" sz="2400" b="1" dirty="0"/>
              <a:t>Sara </a:t>
            </a:r>
            <a:r>
              <a:rPr lang="en-US" sz="2400" b="1" dirty="0" err="1"/>
              <a:t>Persson</a:t>
            </a:r>
            <a:endParaRPr lang="en-US" sz="2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7E5E91-9568-F34D-8A97-D237311A87FB}"/>
              </a:ext>
            </a:extLst>
          </p:cNvPr>
          <p:cNvSpPr txBox="1"/>
          <p:nvPr/>
        </p:nvSpPr>
        <p:spPr>
          <a:xfrm>
            <a:off x="537301" y="6185483"/>
            <a:ext cx="105907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</a:schemeClr>
                </a:solidFill>
              </a:rPr>
              <a:t>We make it easy </a:t>
            </a:r>
            <a:r>
              <a:rPr lang="mr-IN" dirty="0">
                <a:solidFill>
                  <a:schemeClr val="tx1">
                    <a:lumMod val="75000"/>
                  </a:schemeClr>
                </a:solidFill>
              </a:rPr>
              <a:t>…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Just ”Shadow” this year</a:t>
            </a:r>
          </a:p>
        </p:txBody>
      </p:sp>
    </p:spTree>
    <p:extLst>
      <p:ext uri="{BB962C8B-B14F-4D97-AF65-F5344CB8AC3E}">
        <p14:creationId xmlns:p14="http://schemas.microsoft.com/office/powerpoint/2010/main" val="361024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9DD45-DBAD-734D-9C89-7410F5F07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96" y="351380"/>
            <a:ext cx="8916836" cy="740462"/>
          </a:xfrm>
        </p:spPr>
        <p:txBody>
          <a:bodyPr/>
          <a:lstStyle/>
          <a:p>
            <a:r>
              <a:rPr lang="en-US" dirty="0">
                <a:latin typeface="Cooper Black" panose="0208090404030B020404" pitchFamily="18" charset="77"/>
              </a:rPr>
              <a:t>2020-21 IBPA Events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7E5E91-9568-F34D-8A97-D237311A87FB}"/>
              </a:ext>
            </a:extLst>
          </p:cNvPr>
          <p:cNvSpPr txBox="1"/>
          <p:nvPr/>
        </p:nvSpPr>
        <p:spPr>
          <a:xfrm>
            <a:off x="100014" y="1573923"/>
            <a:ext cx="1209198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511425" algn="r"/>
                <a:tab pos="2679700" algn="l"/>
              </a:tabLst>
            </a:pPr>
            <a:r>
              <a:rPr lang="en-US" dirty="0"/>
              <a:t>	</a:t>
            </a:r>
            <a:r>
              <a:rPr lang="en-US" sz="2000" dirty="0"/>
              <a:t>Aug 14:	</a:t>
            </a:r>
            <a:r>
              <a:rPr lang="en-US" sz="2000" b="1" dirty="0"/>
              <a:t>IB Freshman Game Night</a:t>
            </a:r>
            <a:r>
              <a:rPr lang="en-US" sz="2000" dirty="0"/>
              <a:t> by IBSA</a:t>
            </a:r>
          </a:p>
          <a:p>
            <a:pPr>
              <a:tabLst>
                <a:tab pos="2511425" algn="r"/>
                <a:tab pos="2679700" algn="l"/>
              </a:tabLst>
            </a:pPr>
            <a:r>
              <a:rPr lang="en-US" sz="2000" dirty="0"/>
              <a:t>	Sept 21:	</a:t>
            </a:r>
            <a:r>
              <a:rPr lang="en-US" sz="2000" b="1" dirty="0"/>
              <a:t>IB Parent Coffee</a:t>
            </a:r>
          </a:p>
          <a:p>
            <a:pPr>
              <a:tabLst>
                <a:tab pos="2511425" algn="r"/>
                <a:tab pos="2679700" algn="l"/>
              </a:tabLst>
            </a:pPr>
            <a:r>
              <a:rPr lang="en-US" sz="2000" dirty="0"/>
              <a:t>	Sept 29:	</a:t>
            </a:r>
            <a:r>
              <a:rPr lang="en-US" sz="2000" b="1" dirty="0"/>
              <a:t>IB Parent Coffee</a:t>
            </a:r>
          </a:p>
          <a:p>
            <a:pPr>
              <a:tabLst>
                <a:tab pos="2511425" algn="r"/>
                <a:tab pos="2679700" algn="l"/>
              </a:tabLst>
            </a:pPr>
            <a:r>
              <a:rPr lang="en-US" sz="2000" dirty="0"/>
              <a:t>	Oct 22:	</a:t>
            </a:r>
            <a:r>
              <a:rPr lang="en-US" sz="2000" b="1" dirty="0"/>
              <a:t>Parent Ed “How to Speak IB”</a:t>
            </a:r>
          </a:p>
          <a:p>
            <a:pPr>
              <a:tabLst>
                <a:tab pos="2511425" algn="r"/>
                <a:tab pos="2679700" algn="l"/>
              </a:tabLst>
            </a:pPr>
            <a:r>
              <a:rPr lang="en-US" sz="2000" dirty="0"/>
              <a:t>	Fall:	</a:t>
            </a:r>
            <a:r>
              <a:rPr lang="en-US" sz="2000" b="1" dirty="0"/>
              <a:t>Parent Ed “CAS Explained”</a:t>
            </a:r>
            <a:r>
              <a:rPr lang="en-US" sz="2000" dirty="0"/>
              <a:t>, guest speaker </a:t>
            </a:r>
            <a:r>
              <a:rPr lang="en-US" sz="2000" dirty="0" err="1"/>
              <a:t>frm</a:t>
            </a:r>
            <a:r>
              <a:rPr lang="en-US" sz="2000" dirty="0"/>
              <a:t> IB Administration </a:t>
            </a:r>
            <a:r>
              <a:rPr lang="en-US" sz="2000" i="1" dirty="0"/>
              <a:t>(Tentative) </a:t>
            </a:r>
          </a:p>
          <a:p>
            <a:pPr>
              <a:tabLst>
                <a:tab pos="2511425" algn="r"/>
                <a:tab pos="2679700" algn="l"/>
              </a:tabLst>
            </a:pPr>
            <a:r>
              <a:rPr lang="en-US" sz="2000" dirty="0"/>
              <a:t>	Oct-Dec:	</a:t>
            </a:r>
            <a:r>
              <a:rPr lang="en-US" sz="2000" b="1" dirty="0"/>
              <a:t>IB Parent Coffee</a:t>
            </a:r>
          </a:p>
          <a:p>
            <a:pPr>
              <a:tabLst>
                <a:tab pos="2511425" algn="r"/>
                <a:tab pos="2679700" algn="l"/>
              </a:tabLst>
            </a:pPr>
            <a:r>
              <a:rPr lang="en-US" sz="2000" dirty="0"/>
              <a:t>	By end of 1</a:t>
            </a:r>
            <a:r>
              <a:rPr lang="en-US" sz="2000" baseline="30000" dirty="0"/>
              <a:t>st</a:t>
            </a:r>
            <a:r>
              <a:rPr lang="en-US" sz="2000" dirty="0"/>
              <a:t> semester:	</a:t>
            </a:r>
            <a:r>
              <a:rPr lang="en-US" sz="2000" b="1" dirty="0"/>
              <a:t>IB Student Social</a:t>
            </a:r>
            <a:r>
              <a:rPr lang="en-US" sz="2000" dirty="0"/>
              <a:t> (Collaboration with IBSA)</a:t>
            </a:r>
          </a:p>
          <a:p>
            <a:pPr>
              <a:tabLst>
                <a:tab pos="2511425" algn="r"/>
                <a:tab pos="2679700" algn="l"/>
              </a:tabLst>
            </a:pPr>
            <a:endParaRPr lang="en-US" sz="2000" dirty="0"/>
          </a:p>
          <a:p>
            <a:pPr>
              <a:tabLst>
                <a:tab pos="2511425" algn="r"/>
                <a:tab pos="2679700" algn="l"/>
              </a:tabLst>
            </a:pPr>
            <a:r>
              <a:rPr lang="en-US" sz="2000" b="1" i="1" dirty="0"/>
              <a:t>	</a:t>
            </a:r>
            <a:r>
              <a:rPr lang="en-US" sz="2000" i="1" dirty="0"/>
              <a:t>Tentative</a:t>
            </a:r>
          </a:p>
          <a:p>
            <a:pPr>
              <a:tabLst>
                <a:tab pos="2511425" algn="r"/>
                <a:tab pos="2679700" algn="l"/>
              </a:tabLst>
            </a:pPr>
            <a:r>
              <a:rPr lang="en-US" sz="2000" dirty="0"/>
              <a:t>	Jan-Feb:	“</a:t>
            </a:r>
            <a:r>
              <a:rPr lang="en-US" sz="2000" b="1" dirty="0"/>
              <a:t>Life after IB: Thoughts &amp; Advice from IB Alums”</a:t>
            </a:r>
          </a:p>
          <a:p>
            <a:pPr>
              <a:tabLst>
                <a:tab pos="2511425" algn="r"/>
                <a:tab pos="2679700" algn="l"/>
              </a:tabLst>
            </a:pPr>
            <a:r>
              <a:rPr lang="en-US" sz="2000" dirty="0"/>
              <a:t>	Jan-Feb:	</a:t>
            </a:r>
            <a:r>
              <a:rPr lang="en-US" sz="2000" b="1" dirty="0"/>
              <a:t>IB Parent Coffee</a:t>
            </a:r>
            <a:r>
              <a:rPr lang="en-US" sz="2000" dirty="0"/>
              <a:t> </a:t>
            </a:r>
          </a:p>
          <a:p>
            <a:pPr>
              <a:tabLst>
                <a:tab pos="2511425" algn="r"/>
                <a:tab pos="2679700" algn="l"/>
              </a:tabLst>
            </a:pPr>
            <a:r>
              <a:rPr lang="en-US" sz="2000" dirty="0"/>
              <a:t>	TBD:	</a:t>
            </a:r>
            <a:r>
              <a:rPr lang="en-US" sz="2000" b="1" dirty="0"/>
              <a:t>IB Student Social</a:t>
            </a:r>
            <a:r>
              <a:rPr lang="en-US" sz="2000" dirty="0"/>
              <a:t> (Collaboration with IBSA - Think ”IB BALL”!)</a:t>
            </a:r>
          </a:p>
          <a:p>
            <a:pPr>
              <a:tabLst>
                <a:tab pos="2511425" algn="r"/>
                <a:tab pos="2679700" algn="l"/>
              </a:tabLst>
            </a:pPr>
            <a:r>
              <a:rPr lang="en-US" sz="2000" dirty="0"/>
              <a:t>	May:	</a:t>
            </a:r>
            <a:r>
              <a:rPr lang="en-US" sz="2000" b="1" dirty="0"/>
              <a:t>IB Recognition Event</a:t>
            </a:r>
          </a:p>
          <a:p>
            <a:pPr>
              <a:tabLst>
                <a:tab pos="2511425" algn="r"/>
                <a:tab pos="2679700" algn="l"/>
              </a:tabLst>
            </a:pPr>
            <a:endParaRPr lang="en-US" sz="2000" dirty="0"/>
          </a:p>
          <a:p>
            <a:pPr>
              <a:tabLst>
                <a:tab pos="2159000" algn="r"/>
                <a:tab pos="2511425" algn="l"/>
              </a:tabLst>
            </a:pPr>
            <a:endParaRPr lang="en-US" dirty="0"/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16D3237E-2B28-CE40-B0E9-5ADDFAF34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4134" y="351380"/>
            <a:ext cx="1826376" cy="180992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10/02/18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12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9DD45-DBAD-734D-9C89-7410F5F07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96" y="351380"/>
            <a:ext cx="8916836" cy="740462"/>
          </a:xfrm>
        </p:spPr>
        <p:txBody>
          <a:bodyPr/>
          <a:lstStyle/>
          <a:p>
            <a:r>
              <a:rPr lang="en-US" dirty="0">
                <a:latin typeface="Cooper Black" panose="0208090404030B020404" pitchFamily="18" charset="77"/>
              </a:rPr>
              <a:t>Guest Speaker</a:t>
            </a:r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16D3237E-2B28-CE40-B0E9-5ADDFAF34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4134" y="351380"/>
            <a:ext cx="1826376" cy="18099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7E5E91-9568-F34D-8A97-D237311A87FB}"/>
              </a:ext>
            </a:extLst>
          </p:cNvPr>
          <p:cNvSpPr txBox="1"/>
          <p:nvPr/>
        </p:nvSpPr>
        <p:spPr>
          <a:xfrm>
            <a:off x="1" y="2778551"/>
            <a:ext cx="4456898" cy="252376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800" b="1" dirty="0"/>
              <a:t>Sasha </a:t>
            </a:r>
            <a:r>
              <a:rPr lang="en-US" sz="2800" b="1" dirty="0" err="1"/>
              <a:t>Harikumar</a:t>
            </a:r>
            <a:r>
              <a:rPr lang="en-US" sz="2800" b="1" dirty="0"/>
              <a:t> </a:t>
            </a:r>
          </a:p>
          <a:p>
            <a:pPr algn="r"/>
            <a:r>
              <a:rPr lang="en-US" sz="2800" dirty="0"/>
              <a:t>IB DP Senior</a:t>
            </a:r>
          </a:p>
          <a:p>
            <a:pPr algn="r"/>
            <a:endParaRPr lang="en-US" sz="2800" dirty="0"/>
          </a:p>
          <a:p>
            <a:pPr algn="r"/>
            <a:r>
              <a:rPr lang="en-US" sz="2800" dirty="0"/>
              <a:t>IBSA – Big Buddies Committee</a:t>
            </a:r>
          </a:p>
          <a:p>
            <a:pPr>
              <a:tabLst>
                <a:tab pos="2159000" algn="r"/>
                <a:tab pos="2511425" algn="l"/>
              </a:tabLst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21042" y="2164557"/>
            <a:ext cx="6429467" cy="3571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IBSA is a club for IB students of all grades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Create connections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Active through multiple committees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First Fridays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Big Buddies, </a:t>
            </a:r>
            <a:r>
              <a:rPr lang="en-US" sz="2400" dirty="0" err="1">
                <a:solidFill>
                  <a:schemeClr val="tx1"/>
                </a:solidFill>
              </a:rPr>
              <a:t>etc</a:t>
            </a:r>
            <a:endParaRPr lang="en-US" sz="2400" dirty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To join: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Text @</a:t>
            </a:r>
            <a:r>
              <a:rPr lang="en-US" sz="2400" b="1" dirty="0" err="1">
                <a:solidFill>
                  <a:schemeClr val="tx1"/>
                </a:solidFill>
              </a:rPr>
              <a:t>joinibsa</a:t>
            </a:r>
            <a:r>
              <a:rPr lang="en-US" sz="2400" b="1" dirty="0">
                <a:solidFill>
                  <a:schemeClr val="tx1"/>
                </a:solidFill>
              </a:rPr>
              <a:t> to 81010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Google classroom - </a:t>
            </a:r>
            <a:r>
              <a:rPr lang="en-US" sz="2400" b="1" dirty="0" err="1">
                <a:solidFill>
                  <a:schemeClr val="tx1"/>
                </a:solidFill>
              </a:rPr>
              <a:t>czwitg</a:t>
            </a:r>
            <a:r>
              <a:rPr lang="en-US" sz="2400" dirty="0" err="1">
                <a:solidFill>
                  <a:schemeClr val="tx1"/>
                </a:solidFill>
              </a:rPr>
              <a:t>r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07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9DD45-DBAD-734D-9C89-7410F5F07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96" y="351380"/>
            <a:ext cx="8690491" cy="905920"/>
          </a:xfrm>
        </p:spPr>
        <p:txBody>
          <a:bodyPr/>
          <a:lstStyle/>
          <a:p>
            <a:r>
              <a:rPr lang="en-US" dirty="0">
                <a:latin typeface="Cooper Black" panose="0208090404030B020404" pitchFamily="18" charset="77"/>
              </a:rPr>
              <a:t>Let’s Stay </a:t>
            </a:r>
            <a:br>
              <a:rPr lang="en-US" dirty="0">
                <a:latin typeface="Cooper Black" panose="0208090404030B020404" pitchFamily="18" charset="77"/>
              </a:rPr>
            </a:br>
            <a:r>
              <a:rPr lang="en-US" dirty="0">
                <a:latin typeface="Cooper Black" panose="0208090404030B020404" pitchFamily="18" charset="77"/>
              </a:rPr>
              <a:t>Connected!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7E5E91-9568-F34D-8A97-D237311A87FB}"/>
              </a:ext>
            </a:extLst>
          </p:cNvPr>
          <p:cNvSpPr txBox="1"/>
          <p:nvPr/>
        </p:nvSpPr>
        <p:spPr>
          <a:xfrm>
            <a:off x="467797" y="2937706"/>
            <a:ext cx="27326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Our IBPA Website: </a:t>
            </a:r>
            <a:br>
              <a:rPr lang="en-US" sz="2400" dirty="0"/>
            </a:br>
            <a:r>
              <a:rPr lang="en-US" sz="2400" b="1" dirty="0" err="1"/>
              <a:t>dmibpa.org</a:t>
            </a:r>
            <a:endParaRPr lang="en-US" sz="2400" b="1" dirty="0"/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16D3237E-2B28-CE40-B0E9-5ADDFAF34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4134" y="351380"/>
            <a:ext cx="1826376" cy="1809922"/>
          </a:xfrm>
          <a:prstGeom prst="rect">
            <a:avLst/>
          </a:prstGeom>
        </p:spPr>
      </p:pic>
      <p:sp>
        <p:nvSpPr>
          <p:cNvPr id="5" name="AutoShape 2" descr="creen Shot 2020-09-18 at 12.50.39 PM.png"/>
          <p:cNvSpPr>
            <a:spLocks noChangeAspect="1" noChangeArrowheads="1"/>
          </p:cNvSpPr>
          <p:nvPr/>
        </p:nvSpPr>
        <p:spPr bwMode="auto">
          <a:xfrm>
            <a:off x="0" y="0"/>
            <a:ext cx="12725400" cy="127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creen Shot 2020-09-18 at 12.50.39 PM.png"/>
          <p:cNvSpPr>
            <a:spLocks noChangeAspect="1" noChangeArrowheads="1"/>
          </p:cNvSpPr>
          <p:nvPr/>
        </p:nvSpPr>
        <p:spPr bwMode="auto">
          <a:xfrm>
            <a:off x="152400" y="152400"/>
            <a:ext cx="12725400" cy="127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" r="30208" b="6819"/>
          <a:stretch/>
        </p:blipFill>
        <p:spPr>
          <a:xfrm>
            <a:off x="4132383" y="121811"/>
            <a:ext cx="7863437" cy="6583806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542919" y="2081017"/>
            <a:ext cx="735481" cy="704289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9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9DD45-DBAD-734D-9C89-7410F5F07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96" y="351380"/>
            <a:ext cx="8690491" cy="905920"/>
          </a:xfrm>
        </p:spPr>
        <p:txBody>
          <a:bodyPr/>
          <a:lstStyle/>
          <a:p>
            <a:r>
              <a:rPr lang="en-US" dirty="0">
                <a:latin typeface="Cooper Black" panose="0208090404030B020404" pitchFamily="18" charset="77"/>
              </a:rPr>
              <a:t>Let’s Stay </a:t>
            </a:r>
            <a:br>
              <a:rPr lang="en-US" dirty="0">
                <a:latin typeface="Cooper Black" panose="0208090404030B020404" pitchFamily="18" charset="77"/>
              </a:rPr>
            </a:br>
            <a:r>
              <a:rPr lang="en-US" dirty="0">
                <a:latin typeface="Cooper Black" panose="0208090404030B020404" pitchFamily="18" charset="77"/>
              </a:rPr>
              <a:t>Connected!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7E5E91-9568-F34D-8A97-D237311A87FB}"/>
              </a:ext>
            </a:extLst>
          </p:cNvPr>
          <p:cNvSpPr txBox="1"/>
          <p:nvPr/>
        </p:nvSpPr>
        <p:spPr>
          <a:xfrm>
            <a:off x="467797" y="2937706"/>
            <a:ext cx="27326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Our Facebook Page: </a:t>
            </a:r>
            <a:br>
              <a:rPr lang="en-US" sz="2400" dirty="0"/>
            </a:br>
            <a:r>
              <a:rPr lang="en-US" sz="2400" b="1" dirty="0" err="1"/>
              <a:t>dmibpa.org</a:t>
            </a:r>
            <a:endParaRPr lang="en-US" sz="2400" b="1" dirty="0"/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16D3237E-2B28-CE40-B0E9-5ADDFAF34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4134" y="351380"/>
            <a:ext cx="1826376" cy="1809922"/>
          </a:xfrm>
          <a:prstGeom prst="rect">
            <a:avLst/>
          </a:prstGeom>
        </p:spPr>
      </p:pic>
      <p:sp>
        <p:nvSpPr>
          <p:cNvPr id="5" name="AutoShape 2" descr="creen Shot 2020-09-18 at 12.50.39 PM.png"/>
          <p:cNvSpPr>
            <a:spLocks noChangeAspect="1" noChangeArrowheads="1"/>
          </p:cNvSpPr>
          <p:nvPr/>
        </p:nvSpPr>
        <p:spPr bwMode="auto">
          <a:xfrm>
            <a:off x="0" y="0"/>
            <a:ext cx="12725400" cy="127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creen Shot 2020-09-18 at 12.50.39 PM.png"/>
          <p:cNvSpPr>
            <a:spLocks noChangeAspect="1" noChangeArrowheads="1"/>
          </p:cNvSpPr>
          <p:nvPr/>
        </p:nvSpPr>
        <p:spPr bwMode="auto">
          <a:xfrm>
            <a:off x="152400" y="152400"/>
            <a:ext cx="12725400" cy="127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42919" y="2081017"/>
            <a:ext cx="735481" cy="704289"/>
            <a:chOff x="542919" y="2081017"/>
            <a:chExt cx="735481" cy="704289"/>
          </a:xfrm>
        </p:grpSpPr>
        <p:sp>
          <p:nvSpPr>
            <p:cNvPr id="8" name="Rounded Rectangle 7"/>
            <p:cNvSpPr/>
            <p:nvPr/>
          </p:nvSpPr>
          <p:spPr>
            <a:xfrm>
              <a:off x="542919" y="2081017"/>
              <a:ext cx="735481" cy="704289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74" name="Picture 6" descr="acebook Logo PNG, Facebook Logo Transparent Background - FreeIcons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89" r="18449"/>
            <a:stretch/>
          </p:blipFill>
          <p:spPr bwMode="auto">
            <a:xfrm>
              <a:off x="575228" y="2130644"/>
              <a:ext cx="670862" cy="605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179" y="114317"/>
            <a:ext cx="10058400" cy="659129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2" t="11272"/>
          <a:stretch/>
        </p:blipFill>
        <p:spPr>
          <a:xfrm>
            <a:off x="4543422" y="857250"/>
            <a:ext cx="8273841" cy="584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0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9DD45-DBAD-734D-9C89-7410F5F07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96" y="351380"/>
            <a:ext cx="8690491" cy="905920"/>
          </a:xfrm>
        </p:spPr>
        <p:txBody>
          <a:bodyPr/>
          <a:lstStyle/>
          <a:p>
            <a:r>
              <a:rPr lang="en-US" dirty="0">
                <a:latin typeface="Cooper Black" panose="0208090404030B020404" pitchFamily="18" charset="77"/>
              </a:rPr>
              <a:t>Let’s Stay </a:t>
            </a:r>
            <a:br>
              <a:rPr lang="en-US" dirty="0">
                <a:latin typeface="Cooper Black" panose="0208090404030B020404" pitchFamily="18" charset="77"/>
              </a:rPr>
            </a:br>
            <a:r>
              <a:rPr lang="en-US" dirty="0">
                <a:latin typeface="Cooper Black" panose="0208090404030B020404" pitchFamily="18" charset="77"/>
              </a:rPr>
              <a:t>Connected!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7E5E91-9568-F34D-8A97-D237311A87FB}"/>
              </a:ext>
            </a:extLst>
          </p:cNvPr>
          <p:cNvSpPr txBox="1"/>
          <p:nvPr/>
        </p:nvSpPr>
        <p:spPr>
          <a:xfrm>
            <a:off x="467797" y="2937706"/>
            <a:ext cx="27326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Our Facebook Group: </a:t>
            </a:r>
            <a:br>
              <a:rPr lang="en-US" sz="2400" dirty="0"/>
            </a:br>
            <a:r>
              <a:rPr lang="en-US" sz="2400" b="1" dirty="0"/>
              <a:t>DM IB Parents</a:t>
            </a:r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16D3237E-2B28-CE40-B0E9-5ADDFAF34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4134" y="351380"/>
            <a:ext cx="1826376" cy="1809922"/>
          </a:xfrm>
          <a:prstGeom prst="rect">
            <a:avLst/>
          </a:prstGeom>
        </p:spPr>
      </p:pic>
      <p:sp>
        <p:nvSpPr>
          <p:cNvPr id="5" name="AutoShape 2" descr="creen Shot 2020-09-18 at 12.50.39 PM.png"/>
          <p:cNvSpPr>
            <a:spLocks noChangeAspect="1" noChangeArrowheads="1"/>
          </p:cNvSpPr>
          <p:nvPr/>
        </p:nvSpPr>
        <p:spPr bwMode="auto">
          <a:xfrm>
            <a:off x="0" y="0"/>
            <a:ext cx="12725400" cy="127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creen Shot 2020-09-18 at 12.50.39 PM.png"/>
          <p:cNvSpPr>
            <a:spLocks noChangeAspect="1" noChangeArrowheads="1"/>
          </p:cNvSpPr>
          <p:nvPr/>
        </p:nvSpPr>
        <p:spPr bwMode="auto">
          <a:xfrm>
            <a:off x="152400" y="152400"/>
            <a:ext cx="12725400" cy="127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4116178" y="116399"/>
            <a:ext cx="10542747" cy="6589217"/>
            <a:chOff x="4116178" y="116399"/>
            <a:chExt cx="10542747" cy="658921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6178" y="116399"/>
              <a:ext cx="10542747" cy="6589217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9233941" y="5306518"/>
              <a:ext cx="645223" cy="194872"/>
            </a:xfrm>
            <a:prstGeom prst="round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600013" y="5246558"/>
              <a:ext cx="329783" cy="3297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42919" y="2081017"/>
            <a:ext cx="735481" cy="704289"/>
            <a:chOff x="542919" y="2081017"/>
            <a:chExt cx="735481" cy="704289"/>
          </a:xfrm>
        </p:grpSpPr>
        <p:sp>
          <p:nvSpPr>
            <p:cNvPr id="19" name="Rounded Rectangle 18"/>
            <p:cNvSpPr/>
            <p:nvPr/>
          </p:nvSpPr>
          <p:spPr>
            <a:xfrm>
              <a:off x="542919" y="2081017"/>
              <a:ext cx="735481" cy="704289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6" descr="acebook Logo PNG, Facebook Logo Transparent Background - FreeIcons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89" r="18449"/>
            <a:stretch/>
          </p:blipFill>
          <p:spPr bwMode="auto">
            <a:xfrm>
              <a:off x="575228" y="2130644"/>
              <a:ext cx="670862" cy="605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4677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9DD45-DBAD-734D-9C89-7410F5F07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96" y="351380"/>
            <a:ext cx="8690491" cy="905920"/>
          </a:xfrm>
        </p:spPr>
        <p:txBody>
          <a:bodyPr/>
          <a:lstStyle/>
          <a:p>
            <a:r>
              <a:rPr lang="en-US" dirty="0">
                <a:latin typeface="Cooper Black" panose="0208090404030B020404" pitchFamily="18" charset="77"/>
              </a:rPr>
              <a:t>How do I join IBPA?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7E5E91-9568-F34D-8A97-D237311A87FB}"/>
              </a:ext>
            </a:extLst>
          </p:cNvPr>
          <p:cNvSpPr txBox="1"/>
          <p:nvPr/>
        </p:nvSpPr>
        <p:spPr>
          <a:xfrm>
            <a:off x="467796" y="1655535"/>
            <a:ext cx="110146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Have a student in IB MYP or DP? You are already a part of IBPA!</a:t>
            </a:r>
            <a:br>
              <a:rPr lang="en-US" sz="2400" b="1" dirty="0"/>
            </a:br>
            <a:endParaRPr lang="en-US" sz="2400" b="1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An annual </a:t>
            </a:r>
            <a:r>
              <a:rPr lang="en-US" sz="2400" b="1" u="sng" dirty="0"/>
              <a:t>$30 donation </a:t>
            </a:r>
            <a:r>
              <a:rPr lang="en-US" sz="2400" dirty="0"/>
              <a:t>is suggested. </a:t>
            </a:r>
            <a:br>
              <a:rPr lang="en-US" sz="2400" dirty="0"/>
            </a:b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Your IBPA donation can be accepted through our website</a:t>
            </a:r>
            <a:r>
              <a:rPr lang="mr-IN" sz="2400" dirty="0"/>
              <a:t>…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16D3237E-2B28-CE40-B0E9-5ADDFAF34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4134" y="351380"/>
            <a:ext cx="1826376" cy="1809922"/>
          </a:xfrm>
          <a:prstGeom prst="rect">
            <a:avLst/>
          </a:prstGeom>
        </p:spPr>
      </p:pic>
      <p:sp>
        <p:nvSpPr>
          <p:cNvPr id="5" name="AutoShape 2" descr="creen Shot 2020-09-18 at 12.50.39 PM.png"/>
          <p:cNvSpPr>
            <a:spLocks noChangeAspect="1" noChangeArrowheads="1"/>
          </p:cNvSpPr>
          <p:nvPr/>
        </p:nvSpPr>
        <p:spPr bwMode="auto">
          <a:xfrm>
            <a:off x="0" y="0"/>
            <a:ext cx="12725400" cy="127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creen Shot 2020-09-18 at 12.50.39 PM.png"/>
          <p:cNvSpPr>
            <a:spLocks noChangeAspect="1" noChangeArrowheads="1"/>
          </p:cNvSpPr>
          <p:nvPr/>
        </p:nvSpPr>
        <p:spPr bwMode="auto">
          <a:xfrm>
            <a:off x="152400" y="152400"/>
            <a:ext cx="12725400" cy="127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7E5E91-9568-F34D-8A97-D237311A87FB}"/>
              </a:ext>
            </a:extLst>
          </p:cNvPr>
          <p:cNvSpPr txBox="1"/>
          <p:nvPr/>
        </p:nvSpPr>
        <p:spPr>
          <a:xfrm>
            <a:off x="3855573" y="5186228"/>
            <a:ext cx="27326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Our IBPA Website: </a:t>
            </a:r>
            <a:br>
              <a:rPr lang="en-US" sz="2400" dirty="0"/>
            </a:br>
            <a:r>
              <a:rPr lang="en-US" sz="2400" b="1" dirty="0" err="1"/>
              <a:t>dmibpa.org</a:t>
            </a:r>
            <a:endParaRPr lang="en-US" sz="24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82" t="28865" r="30208" b="42022"/>
          <a:stretch/>
        </p:blipFill>
        <p:spPr>
          <a:xfrm>
            <a:off x="6186953" y="4314549"/>
            <a:ext cx="2736947" cy="2057018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3930695" y="4314549"/>
            <a:ext cx="735481" cy="704289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ent Coffee Sept 2020 Posting version" id="{7AAB3EBD-F074-DC4E-87B9-AE65EE92AFB4}" vid="{2CE314EB-1F61-B44F-B9BC-A12245E644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514</Words>
  <Application>Microsoft Macintosh PowerPoint</Application>
  <PresentationFormat>Widescreen</PresentationFormat>
  <Paragraphs>95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Cooper Black</vt:lpstr>
      <vt:lpstr>Wingdings 3</vt:lpstr>
      <vt:lpstr>Ion</vt:lpstr>
      <vt:lpstr>IB PARENT COFFEE Sept 21 &amp; 29, 2020  via Zoom</vt:lpstr>
      <vt:lpstr>What is IBPA?</vt:lpstr>
      <vt:lpstr>2020-21 IBPA Board Volunteers</vt:lpstr>
      <vt:lpstr>2020-21 IBPA Events</vt:lpstr>
      <vt:lpstr>Guest Speaker</vt:lpstr>
      <vt:lpstr>Let’s Stay  Connected!</vt:lpstr>
      <vt:lpstr>Let’s Stay  Connected!</vt:lpstr>
      <vt:lpstr>Let’s Stay  Connected!</vt:lpstr>
      <vt:lpstr>How do I join IBPA?</vt:lpstr>
      <vt:lpstr>Guest Speaker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 PARENT COFFEE Sept 21 &amp; 29, 2020  via Zoom</dc:title>
  <dc:creator>Persson Sara</dc:creator>
  <cp:lastModifiedBy>Persson Sara</cp:lastModifiedBy>
  <cp:revision>1</cp:revision>
  <cp:lastPrinted>2018-10-01T03:46:53Z</cp:lastPrinted>
  <dcterms:created xsi:type="dcterms:W3CDTF">2020-10-03T15:28:05Z</dcterms:created>
  <dcterms:modified xsi:type="dcterms:W3CDTF">2020-10-03T15:28:57Z</dcterms:modified>
</cp:coreProperties>
</file>